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sldIdLst>
    <p:sldId id="265" r:id="rId2"/>
    <p:sldId id="295" r:id="rId3"/>
    <p:sldId id="258" r:id="rId4"/>
    <p:sldId id="347" r:id="rId5"/>
    <p:sldId id="405" r:id="rId6"/>
    <p:sldId id="416" r:id="rId7"/>
    <p:sldId id="390" r:id="rId8"/>
    <p:sldId id="369" r:id="rId9"/>
    <p:sldId id="370" r:id="rId10"/>
    <p:sldId id="371" r:id="rId11"/>
    <p:sldId id="409" r:id="rId12"/>
    <p:sldId id="401" r:id="rId13"/>
    <p:sldId id="372" r:id="rId14"/>
    <p:sldId id="391" r:id="rId15"/>
    <p:sldId id="373" r:id="rId16"/>
    <p:sldId id="410" r:id="rId17"/>
    <p:sldId id="402" r:id="rId18"/>
    <p:sldId id="374" r:id="rId19"/>
    <p:sldId id="392" r:id="rId20"/>
    <p:sldId id="375" r:id="rId21"/>
    <p:sldId id="376" r:id="rId22"/>
    <p:sldId id="403" r:id="rId23"/>
    <p:sldId id="411" r:id="rId24"/>
    <p:sldId id="412" r:id="rId25"/>
    <p:sldId id="399" r:id="rId26"/>
    <p:sldId id="377" r:id="rId27"/>
    <p:sldId id="394" r:id="rId28"/>
    <p:sldId id="378" r:id="rId29"/>
    <p:sldId id="413" r:id="rId30"/>
    <p:sldId id="379" r:id="rId31"/>
    <p:sldId id="395" r:id="rId32"/>
    <p:sldId id="404" r:id="rId33"/>
    <p:sldId id="417" r:id="rId34"/>
    <p:sldId id="418" r:id="rId35"/>
    <p:sldId id="385" r:id="rId36"/>
    <p:sldId id="396" r:id="rId37"/>
    <p:sldId id="384" r:id="rId38"/>
    <p:sldId id="386" r:id="rId39"/>
    <p:sldId id="398" r:id="rId40"/>
    <p:sldId id="389" r:id="rId41"/>
    <p:sldId id="261" r:id="rId42"/>
  </p:sldIdLst>
  <p:sldSz cx="12192000" cy="6858000"/>
  <p:notesSz cx="6858000" cy="9144000"/>
  <p:embeddedFontLst>
    <p:embeddedFont>
      <p:font typeface="나눔스퀘어" panose="020B0600000101010101" pitchFamily="50" charset="-127"/>
      <p:regular r:id="rId44"/>
    </p:embeddedFont>
    <p:embeddedFont>
      <p:font typeface="나눔스퀘어 Bold" panose="020B0600000101010101" pitchFamily="50" charset="-127"/>
      <p:bold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Abadi" panose="020B0604020104020204" pitchFamily="34" charset="0"/>
      <p:regular r:id="rId48"/>
    </p:embeddedFont>
    <p:embeddedFont>
      <p:font typeface="Cambria Math" panose="02040503050406030204" pitchFamily="18" charset="0"/>
      <p:regular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2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B050"/>
    <a:srgbClr val="BCE0EB"/>
    <a:srgbClr val="FFFFFF"/>
    <a:srgbClr val="87EDFE"/>
    <a:srgbClr val="026482"/>
    <a:srgbClr val="7030A0"/>
    <a:srgbClr val="0F518E"/>
    <a:srgbClr val="FFC000"/>
    <a:srgbClr val="20BB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5232" autoAdjust="0"/>
  </p:normalViewPr>
  <p:slideViewPr>
    <p:cSldViewPr snapToGrid="0" showGuides="1">
      <p:cViewPr varScale="1">
        <p:scale>
          <a:sx n="78" d="100"/>
          <a:sy n="78" d="100"/>
        </p:scale>
        <p:origin x="595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0D0D0-3290-4D16-BA8A-43215561762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9A02C-23B9-4569-A4E3-AE4521351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890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09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95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038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6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030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732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947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96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36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127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766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50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25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623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736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837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31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77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2149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02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7370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786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7371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680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991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840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844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926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492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5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nghwa-kim.github.io/SelectiveSearch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pngegg.com/ko/png-tnsuh/download" TargetMode="External"/><Relationship Id="rId4" Type="http://schemas.openxmlformats.org/officeDocument/2006/relationships/hyperlink" Target="https://dpg.danawa.com/bbs/view?boardSeq=244&amp;listSeq=4044271&amp;past=Y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161897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175226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279922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42A468-AB4A-DCC9-A717-6A19C37A2527}"/>
              </a:ext>
            </a:extLst>
          </p:cNvPr>
          <p:cNvSpPr txBox="1"/>
          <p:nvPr/>
        </p:nvSpPr>
        <p:spPr>
          <a:xfrm>
            <a:off x="3863206" y="5766975"/>
            <a:ext cx="48588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kern="1800" spc="11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</a:t>
            </a:r>
            <a:endParaRPr lang="ko-KR" altLang="en-US" sz="5400" b="1" kern="1800" spc="11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3209400F-A5B4-A65F-35F2-E2B4C8776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910535"/>
              </p:ext>
            </p:extLst>
          </p:nvPr>
        </p:nvGraphicFramePr>
        <p:xfrm>
          <a:off x="388138" y="5225729"/>
          <a:ext cx="10821579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노랑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유리창 균열 효과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유리창 깨짐 효과 및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조준점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보라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회전 속도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정지 불가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지속적인 회전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AE18D70-FA96-9603-9FF8-A09507326AA1}"/>
              </a:ext>
            </a:extLst>
          </p:cNvPr>
          <p:cNvSpPr txBox="1"/>
          <p:nvPr/>
        </p:nvSpPr>
        <p:spPr>
          <a:xfrm>
            <a:off x="367313" y="872049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바운딩 박스에서 피격 여부를 판정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18A9D28-AB9C-C016-E094-8ABAE7137BC7}"/>
              </a:ext>
            </a:extLst>
          </p:cNvPr>
          <p:cNvGrpSpPr/>
          <p:nvPr/>
        </p:nvGrpSpPr>
        <p:grpSpPr>
          <a:xfrm>
            <a:off x="388137" y="1290918"/>
            <a:ext cx="6767502" cy="3714728"/>
            <a:chOff x="388138" y="866667"/>
            <a:chExt cx="6767502" cy="371472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998E3FC-302A-6D6F-5030-C2469D2A8F29}"/>
                </a:ext>
              </a:extLst>
            </p:cNvPr>
            <p:cNvGrpSpPr/>
            <p:nvPr/>
          </p:nvGrpSpPr>
          <p:grpSpPr>
            <a:xfrm>
              <a:off x="388138" y="866667"/>
              <a:ext cx="6767502" cy="3714728"/>
              <a:chOff x="388138" y="866667"/>
              <a:chExt cx="6767502" cy="371472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FE2FADF-4E7E-9B28-D865-90E5AB9F5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38" y="866667"/>
                <a:ext cx="6767502" cy="3714728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8984D37-80E3-8E26-AD08-FED4274239A2}"/>
                  </a:ext>
                </a:extLst>
              </p:cNvPr>
              <p:cNvSpPr/>
              <p:nvPr/>
            </p:nvSpPr>
            <p:spPr>
              <a:xfrm>
                <a:off x="1990899" y="1850841"/>
                <a:ext cx="4516790" cy="553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BC4756-F788-1D63-30EF-CCA3F9867629}"/>
                  </a:ext>
                </a:extLst>
              </p:cNvPr>
              <p:cNvSpPr/>
              <p:nvPr/>
            </p:nvSpPr>
            <p:spPr>
              <a:xfrm>
                <a:off x="1933619" y="2412225"/>
                <a:ext cx="3425794" cy="1285923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4E4EB2-0B30-EA5A-7019-AD9FD03AC040}"/>
                  </a:ext>
                </a:extLst>
              </p:cNvPr>
              <p:cNvSpPr/>
              <p:nvPr/>
            </p:nvSpPr>
            <p:spPr>
              <a:xfrm>
                <a:off x="5359413" y="2412225"/>
                <a:ext cx="1018528" cy="1285923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1F2537E-49EA-6295-A979-F98F3EA7B699}"/>
                  </a:ext>
                </a:extLst>
              </p:cNvPr>
              <p:cNvSpPr/>
              <p:nvPr/>
            </p:nvSpPr>
            <p:spPr>
              <a:xfrm>
                <a:off x="693420" y="2143076"/>
                <a:ext cx="1240198" cy="1285924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92105F2-431B-3E3D-A0CA-24DF0259C452}"/>
                </a:ext>
              </a:extLst>
            </p:cNvPr>
            <p:cNvSpPr/>
            <p:nvPr/>
          </p:nvSpPr>
          <p:spPr>
            <a:xfrm>
              <a:off x="617220" y="1744981"/>
              <a:ext cx="5966460" cy="2186940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15EF45-6813-092D-C15E-E2ECF9819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19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3209400F-A5B4-A65F-35F2-E2B4C8776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882017"/>
              </p:ext>
            </p:extLst>
          </p:nvPr>
        </p:nvGraphicFramePr>
        <p:xfrm>
          <a:off x="388138" y="1335027"/>
          <a:ext cx="11514965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619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209892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2003085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12436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연출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테두리로 빨간 이펙트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사이렌 같은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출력과 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프로펠러에서 이동경로를 그리면서 연기 출력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터지는 연출과 함께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푸쉬쉬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소리 출력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조종하던 헬기는 조종 불가로 변경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카메라는 공중에서 정지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카메라가 공중에서 멈춰 있을 때 헬기는 원래 이동방향대로 추락하며 땅에 닿을 시 폭발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회색화면과 함께 사망 다이얼 출력 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56848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노랑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유리창 균열 효과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유리창 깨짐 효과 및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조준점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효과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테두리로 균열 효과 출력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b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테두리로 깨진 유리 효과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&amp;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더 퍼진 균열 효과 출력 및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조준점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0617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보라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회전 속도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정지 불가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지속적인 회전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효과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헬기의 이동경로를 그리는 연기 꼬리에서 출력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회전 민감도 증가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꼬리부분 파괴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 부위 두 동강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및 폭발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 카메라 공중에서 정지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또한 카메라가 공중에서 멈춰 있을 때 헬기는 계속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축을 기준으로 회전하며 추락</a:t>
                      </a:r>
                      <a:endParaRPr lang="en-US" altLang="ko-KR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땅에 닿을 시 폭발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14261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효과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헬기 몸체 곳곳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몸체 내에서 랜덤 위치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에서 연기 발생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),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데미지 계산식 중 모든 부위가 받는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20%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데미지 추가</a:t>
                      </a:r>
                      <a:endParaRPr lang="en-US" altLang="ko-KR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몸체가 두 동강나며 폭발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5573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AE18D70-FA96-9603-9FF8-A09507326AA1}"/>
              </a:ext>
            </a:extLst>
          </p:cNvPr>
          <p:cNvSpPr txBox="1"/>
          <p:nvPr/>
        </p:nvSpPr>
        <p:spPr>
          <a:xfrm>
            <a:off x="367313" y="872049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부위 별 효과 연출은 다음과 같다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77E6C-3379-A11D-B532-C14944DCB777}"/>
              </a:ext>
            </a:extLst>
          </p:cNvPr>
          <p:cNvSpPr txBox="1">
            <a:spLocks/>
          </p:cNvSpPr>
          <p:nvPr/>
        </p:nvSpPr>
        <p:spPr>
          <a:xfrm>
            <a:off x="11802121" y="6492875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92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A2600-0BF3-B090-3308-71A0EDBE1FE7}"/>
              </a:ext>
            </a:extLst>
          </p:cNvPr>
          <p:cNvSpPr txBox="1"/>
          <p:nvPr/>
        </p:nvSpPr>
        <p:spPr>
          <a:xfrm>
            <a:off x="388138" y="853956"/>
            <a:ext cx="11552532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기체는 부위 별 내구도가 존재한다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2Km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프로펠러의 내구도가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(20 * (20 * 5)) / 100 = 20,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프로펠러의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50 – 20 = 30.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나머지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50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이지만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 내구도만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55CD5042-A4A7-B0EF-35B0-1A0341295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20028"/>
              </p:ext>
            </p:extLst>
          </p:nvPr>
        </p:nvGraphicFramePr>
        <p:xfrm>
          <a:off x="559421" y="2662143"/>
          <a:ext cx="11073157" cy="2255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66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107492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 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Apache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별 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221683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탄창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대상과의 거리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(100M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거리는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2km))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 대상의 방어력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440009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0B9923-2AC4-5A58-57AF-8196B00F4F90}"/>
              </a:ext>
            </a:extLst>
          </p:cNvPr>
          <p:cNvSpPr txBox="1"/>
          <p:nvPr/>
        </p:nvSpPr>
        <p:spPr>
          <a:xfrm>
            <a:off x="388138" y="484624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5F22C5-2565-92ED-DDA6-081BF7333058}"/>
              </a:ext>
            </a:extLst>
          </p:cNvPr>
          <p:cNvSpPr txBox="1"/>
          <p:nvPr/>
        </p:nvSpPr>
        <p:spPr>
          <a:xfrm>
            <a:off x="556591" y="5419145"/>
            <a:ext cx="115525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미사일은 미사일 키 누르고 마우스 클릭 시 발사되며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사출될 때 미사일의 꼬리 부분에서 연기가 출력되며 전진한다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미사일은 지정된 방향으로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5km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날아가고 부딪힌 대상이 없으면 공중에서 폭발한다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폭발 시 폭발 범위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(1km^3 pi)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692DCF-1FF2-4A78-7195-B1EB504A6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29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2.5.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DC6B99-7076-4E9A-B075-DC9955699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D55CE48-08EF-84C9-EFFA-4F1FA58700CF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598EC7-3FF2-297A-A0B1-BCFF6F13CB77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86B8E4F-1A60-F2FC-A25B-6D360A1882C2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9F6E403D-4C2B-A620-28CB-1069C77175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4CE04ADC-1ED1-277E-44D2-95D1ED6A36EF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DD572C70-8542-CF1D-14E0-8B30EA2D7E78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A623D534-8B1D-E788-8068-8B37DCA577A5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7B79E9C1-99A5-87FC-C72D-5482961F51AE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7C651B81-7DC3-0717-20CF-FA0C7394FD5F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872AB30-591A-1CC3-21B9-90B5B609917D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12418B01-A59F-3A8A-E67D-54E750D510E9}"/>
                  </a:ext>
                </a:extLst>
              </p:cNvPr>
              <p:cNvSpPr/>
              <p:nvPr/>
            </p:nvSpPr>
            <p:spPr>
              <a:xfrm>
                <a:off x="1848883" y="3070463"/>
                <a:ext cx="305462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23701C-3BF1-42B7-E6B0-5DCF96C070F9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90ACD85-6DFD-01A1-437C-02E23791776D}"/>
              </a:ext>
            </a:extLst>
          </p:cNvPr>
          <p:cNvSpPr txBox="1"/>
          <p:nvPr/>
        </p:nvSpPr>
        <p:spPr>
          <a:xfrm>
            <a:off x="1111436" y="4888919"/>
            <a:ext cx="4478843" cy="923330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W/S: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 상승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A/D: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장전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918D7D-D06F-516A-BDFF-DF16172F29B7}"/>
              </a:ext>
            </a:extLst>
          </p:cNvPr>
          <p:cNvSpPr txBox="1"/>
          <p:nvPr/>
        </p:nvSpPr>
        <p:spPr>
          <a:xfrm>
            <a:off x="5590279" y="5027418"/>
            <a:ext cx="4677406" cy="646331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헬기의 특수 능력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 회전 및 클릭 시 사격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7B72CFE-B003-F023-298A-440FFB80E76C}"/>
              </a:ext>
            </a:extLst>
          </p:cNvPr>
          <p:cNvSpPr/>
          <p:nvPr/>
        </p:nvSpPr>
        <p:spPr>
          <a:xfrm>
            <a:off x="2391081" y="3883178"/>
            <a:ext cx="2713655" cy="4447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FC7E11E3-9578-948E-6C17-BC062717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EC0CF7-35F1-F6D6-7E4E-5D670BD1A7F0}"/>
              </a:ext>
            </a:extLst>
          </p:cNvPr>
          <p:cNvSpPr txBox="1"/>
          <p:nvPr/>
        </p:nvSpPr>
        <p:spPr>
          <a:xfrm>
            <a:off x="704627" y="4326780"/>
            <a:ext cx="316110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&lt;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2&gt;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사용하는 키와 마우스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107467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6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상태 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D4FBD2E-1706-FA37-42FE-DC8FEEBBB2E6}"/>
              </a:ext>
            </a:extLst>
          </p:cNvPr>
          <p:cNvGrpSpPr/>
          <p:nvPr/>
        </p:nvGrpSpPr>
        <p:grpSpPr>
          <a:xfrm>
            <a:off x="5489793" y="924294"/>
            <a:ext cx="6247862" cy="2313861"/>
            <a:chOff x="388138" y="879608"/>
            <a:chExt cx="6247862" cy="231386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7976C7B-731D-FD90-8C5F-68B83B6E9D0D}"/>
                </a:ext>
              </a:extLst>
            </p:cNvPr>
            <p:cNvSpPr/>
            <p:nvPr/>
          </p:nvSpPr>
          <p:spPr>
            <a:xfrm>
              <a:off x="388138" y="88390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100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6928D67-0C74-9884-BDA1-08F7FA36EEAB}"/>
                </a:ext>
              </a:extLst>
            </p:cNvPr>
            <p:cNvCxnSpPr>
              <a:cxnSpLocks/>
              <a:stCxn id="6" idx="6"/>
              <a:endCxn id="97" idx="2"/>
            </p:cNvCxnSpPr>
            <p:nvPr/>
          </p:nvCxnSpPr>
          <p:spPr>
            <a:xfrm flipV="1">
              <a:off x="1468138" y="1419608"/>
              <a:ext cx="1086632" cy="4301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BD18DDD-43A8-C185-C67C-F35261CB65F9}"/>
                </a:ext>
              </a:extLst>
            </p:cNvPr>
            <p:cNvCxnSpPr>
              <a:cxnSpLocks/>
              <a:stCxn id="6" idx="5"/>
              <a:endCxn id="57" idx="2"/>
            </p:cNvCxnSpPr>
            <p:nvPr/>
          </p:nvCxnSpPr>
          <p:spPr>
            <a:xfrm>
              <a:off x="1309976" y="1805747"/>
              <a:ext cx="1244794" cy="847722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B8A33CF-835A-1CBD-FEC4-115A4EB4CFD7}"/>
                </a:ext>
              </a:extLst>
            </p:cNvPr>
            <p:cNvCxnSpPr>
              <a:cxnSpLocks/>
              <a:stCxn id="57" idx="6"/>
              <a:endCxn id="63" idx="2"/>
            </p:cNvCxnSpPr>
            <p:nvPr/>
          </p:nvCxnSpPr>
          <p:spPr>
            <a:xfrm>
              <a:off x="3634770" y="2653469"/>
              <a:ext cx="1921230" cy="0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7A149C4-FE3A-E0A1-DEF1-52D72CC3BC38}"/>
                </a:ext>
              </a:extLst>
            </p:cNvPr>
            <p:cNvSpPr/>
            <p:nvPr/>
          </p:nvSpPr>
          <p:spPr>
            <a:xfrm>
              <a:off x="255477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843C37EF-46E8-90EB-1F93-00A7165D79C4}"/>
                </a:ext>
              </a:extLst>
            </p:cNvPr>
            <p:cNvSpPr/>
            <p:nvPr/>
          </p:nvSpPr>
          <p:spPr>
            <a:xfrm>
              <a:off x="555600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부활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64856F7-8B06-FF40-18C0-526B06D2BD23}"/>
                </a:ext>
              </a:extLst>
            </p:cNvPr>
            <p:cNvSpPr/>
            <p:nvPr/>
          </p:nvSpPr>
          <p:spPr>
            <a:xfrm>
              <a:off x="2554770" y="879608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</a:t>
              </a: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0A0F963-4C25-BD86-8BD5-79A029F486C0}"/>
                </a:ext>
              </a:extLst>
            </p:cNvPr>
            <p:cNvSpPr txBox="1"/>
            <p:nvPr/>
          </p:nvSpPr>
          <p:spPr>
            <a:xfrm rot="2070742">
              <a:off x="1282700" y="1887198"/>
              <a:ext cx="13998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= 0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D37D38-0921-51EA-897F-7787CE9024D2}"/>
                </a:ext>
              </a:extLst>
            </p:cNvPr>
            <p:cNvSpPr txBox="1"/>
            <p:nvPr/>
          </p:nvSpPr>
          <p:spPr>
            <a:xfrm>
              <a:off x="1468138" y="1097340"/>
              <a:ext cx="10866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38A9F992-3061-8A43-1E4A-3281937EECF6}"/>
                </a:ext>
              </a:extLst>
            </p:cNvPr>
            <p:cNvCxnSpPr>
              <a:cxnSpLocks/>
              <a:stCxn id="63" idx="4"/>
              <a:endCxn id="6" idx="4"/>
            </p:cNvCxnSpPr>
            <p:nvPr/>
          </p:nvCxnSpPr>
          <p:spPr>
            <a:xfrm rot="5400000" flipH="1">
              <a:off x="2897289" y="-5242"/>
              <a:ext cx="1229560" cy="5167862"/>
            </a:xfrm>
            <a:prstGeom prst="bentConnector3">
              <a:avLst>
                <a:gd name="adj1" fmla="val -619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15023E78-12D2-627C-42C7-16FC8A151EED}"/>
              </a:ext>
            </a:extLst>
          </p:cNvPr>
          <p:cNvSpPr txBox="1"/>
          <p:nvPr/>
        </p:nvSpPr>
        <p:spPr>
          <a:xfrm>
            <a:off x="388138" y="4781018"/>
            <a:ext cx="1135992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군인 플레이어는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시작되고 피격 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감소한다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일정 시간 지나고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상태로 부활한다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FD9BEA3-5E9F-8FF0-C701-4C904CD28965}"/>
              </a:ext>
            </a:extLst>
          </p:cNvPr>
          <p:cNvSpPr/>
          <p:nvPr/>
        </p:nvSpPr>
        <p:spPr>
          <a:xfrm>
            <a:off x="443933" y="901311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539225F-DD20-554A-667F-698263EAFB07}"/>
              </a:ext>
            </a:extLst>
          </p:cNvPr>
          <p:cNvSpPr/>
          <p:nvPr/>
        </p:nvSpPr>
        <p:spPr>
          <a:xfrm>
            <a:off x="2749640" y="901311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E5E64DE-70E6-B98E-8CFE-AB6371F85D9C}"/>
              </a:ext>
            </a:extLst>
          </p:cNvPr>
          <p:cNvSpPr/>
          <p:nvPr/>
        </p:nvSpPr>
        <p:spPr>
          <a:xfrm>
            <a:off x="4151293" y="2314807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걷기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7F88645-CCD0-67D8-0AA5-B55FA1B981DC}"/>
              </a:ext>
            </a:extLst>
          </p:cNvPr>
          <p:cNvSpPr/>
          <p:nvPr/>
        </p:nvSpPr>
        <p:spPr>
          <a:xfrm>
            <a:off x="3071293" y="3463194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사격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DE1910-AD4A-776E-52DD-28DC4B0A1575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1523933" y="1441311"/>
            <a:ext cx="1225707" cy="0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ACB9D5B-4A5D-C872-6457-CC143F41B53A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523933" y="1441311"/>
            <a:ext cx="2627360" cy="1413496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02867F0-4F73-790D-5E23-A4BE07CC6FE9}"/>
              </a:ext>
            </a:extLst>
          </p:cNvPr>
          <p:cNvCxnSpPr>
            <a:cxnSpLocks/>
            <a:stCxn id="3" idx="6"/>
            <a:endCxn id="8" idx="1"/>
          </p:cNvCxnSpPr>
          <p:nvPr/>
        </p:nvCxnSpPr>
        <p:spPr>
          <a:xfrm>
            <a:off x="1523933" y="1441311"/>
            <a:ext cx="1705522" cy="2180045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7162D3C-3969-E5FC-0914-09E1B2A10CA6}"/>
              </a:ext>
            </a:extLst>
          </p:cNvPr>
          <p:cNvCxnSpPr>
            <a:cxnSpLocks/>
            <a:stCxn id="4" idx="5"/>
            <a:endCxn id="7" idx="1"/>
          </p:cNvCxnSpPr>
          <p:nvPr/>
        </p:nvCxnSpPr>
        <p:spPr>
          <a:xfrm>
            <a:off x="3671478" y="1823149"/>
            <a:ext cx="637977" cy="649820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F61B8AF-FEB9-6397-6A76-3D1B3C67C762}"/>
              </a:ext>
            </a:extLst>
          </p:cNvPr>
          <p:cNvCxnSpPr>
            <a:cxnSpLocks/>
            <a:stCxn id="8" idx="7"/>
            <a:endCxn id="7" idx="3"/>
          </p:cNvCxnSpPr>
          <p:nvPr/>
        </p:nvCxnSpPr>
        <p:spPr>
          <a:xfrm flipV="1">
            <a:off x="3993131" y="3236645"/>
            <a:ext cx="316324" cy="384711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11E4E38-9F6E-1036-9C75-36F05B8D191D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3289640" y="1981311"/>
            <a:ext cx="321653" cy="1481883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6270AF-0670-E1C1-3890-D27EB2E7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38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A82649A-49CD-3C28-BD4E-598F52EA99A2}"/>
              </a:ext>
            </a:extLst>
          </p:cNvPr>
          <p:cNvSpPr txBox="1"/>
          <p:nvPr/>
        </p:nvSpPr>
        <p:spPr>
          <a:xfrm>
            <a:off x="388138" y="828000"/>
            <a:ext cx="1143654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기체와 다르게 부위 별 피격은 없다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적에게 피격 시 화면에 붉은 잔상으로 표시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사망할 경우 쓰러지고 시체가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남게되며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시체는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 사라진다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DC307A5-C140-FD21-5410-0C7A45F3C4EC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9998169" y="1572558"/>
            <a:ext cx="404262" cy="1838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8CA5C6C1-6FBE-8CFB-F0B7-D7DFC61AB914}"/>
              </a:ext>
            </a:extLst>
          </p:cNvPr>
          <p:cNvSpPr txBox="1"/>
          <p:nvPr/>
        </p:nvSpPr>
        <p:spPr>
          <a:xfrm>
            <a:off x="10402431" y="996214"/>
            <a:ext cx="140143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0.6M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1.7M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0.5M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BCC95-7B27-9D22-5E82-5757AC52EA27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3.2.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50A657-D995-782B-4A26-99163D13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16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07FEBB6-527A-BDB0-81D6-280B2DD084DF}"/>
              </a:ext>
            </a:extLst>
          </p:cNvPr>
          <p:cNvGrpSpPr/>
          <p:nvPr/>
        </p:nvGrpSpPr>
        <p:grpSpPr>
          <a:xfrm>
            <a:off x="8820150" y="630784"/>
            <a:ext cx="1582281" cy="2373641"/>
            <a:chOff x="8820150" y="630784"/>
            <a:chExt cx="1582281" cy="237364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9EF971-217F-5BAF-6ACB-060B13A5953D}"/>
                </a:ext>
              </a:extLst>
            </p:cNvPr>
            <p:cNvSpPr/>
            <p:nvPr/>
          </p:nvSpPr>
          <p:spPr>
            <a:xfrm>
              <a:off x="9132215" y="2882048"/>
              <a:ext cx="767214" cy="1223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501D04B-0EDA-6408-92FF-328B59AD1330}"/>
                </a:ext>
              </a:extLst>
            </p:cNvPr>
            <p:cNvSpPr/>
            <p:nvPr/>
          </p:nvSpPr>
          <p:spPr>
            <a:xfrm>
              <a:off x="9080195" y="630784"/>
              <a:ext cx="917974" cy="22512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215F8A-138C-36EE-4322-370C6D5A933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9998169" y="1572558"/>
              <a:ext cx="404262" cy="1838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2691D3B-0438-9CDC-B387-276CFF68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0150" y="630785"/>
              <a:ext cx="1270393" cy="23162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C7E700C-402B-5304-0765-F7822063C068}"/>
              </a:ext>
            </a:extLst>
          </p:cNvPr>
          <p:cNvSpPr txBox="1"/>
          <p:nvPr/>
        </p:nvSpPr>
        <p:spPr>
          <a:xfrm>
            <a:off x="9080195" y="2928824"/>
            <a:ext cx="186403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&lt;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3&gt;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군인 사진 예시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397470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BF8561E-361B-4D65-1E03-A3855AA6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372263"/>
              </p:ext>
            </p:extLst>
          </p:nvPr>
        </p:nvGraphicFramePr>
        <p:xfrm>
          <a:off x="388138" y="3139197"/>
          <a:ext cx="11241610" cy="3048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6689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294921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800" kern="1200" spc="-1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10, 1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초에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316591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간의 거리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대상의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38013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총알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385976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사용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탄창 수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146677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78276FCF-312E-C54A-58C5-0EDCD1DD4376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ACB91C-3E89-45BF-E25E-16D51932421C}"/>
              </a:ext>
            </a:extLst>
          </p:cNvPr>
          <p:cNvSpPr txBox="1"/>
          <p:nvPr/>
        </p:nvSpPr>
        <p:spPr>
          <a:xfrm>
            <a:off x="388138" y="853956"/>
            <a:ext cx="11552532" cy="2285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기본 공격 데미지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체력과 특수 능력이 명시되어 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적에게 들킬 경우 적이 쫓아온다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적의 공격 범위 내에 있다면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적은 플레이어를 향해 사격하며 추격한다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적을 모두 처치하지 않아도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되며 바이러스 상자를 찾아 처리하고 입구로 다시 나오면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게임에서 승리한다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250m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(10 * (25 * 5)) / 80 = 16,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75 – 16 = 59.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피격 대상의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59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67BB5B16-9A01-28CB-83B7-A31A7A51F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8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2DCB9A-2775-0586-4B1D-133EBCB734EC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85192-073E-7F3F-688B-E09F4A89E8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443AB80-A6F0-2B5D-24DB-26D14629B815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8B264D0-9DAF-20AF-E4D9-377165E7F7A1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3CC0457-8911-0852-3480-CA0920B60E9F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AF14522E-04FC-DF05-23DA-34572A070F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EDFED3C6-13C6-9697-39CD-FFF41D17D82C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7568E991-E881-E628-9136-603B9CD1A0F1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8090E9D6-24B7-EEC8-2F1B-33FD02457549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21D537E0-C4DD-BE6E-A990-6BE9CEA6D672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EBFE208-3DEA-C320-F0CC-665B4894C158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366763C2-8978-6D31-2745-86DA8FFBA859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F139289-E922-F3FB-2336-BD3BBCA21CA7}"/>
                  </a:ext>
                </a:extLst>
              </p:cNvPr>
              <p:cNvSpPr/>
              <p:nvPr/>
            </p:nvSpPr>
            <p:spPr>
              <a:xfrm>
                <a:off x="1822993" y="3060033"/>
                <a:ext cx="305462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B4E6A52-94ED-3AD4-B747-7950ADEFB7AC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21CAC79-8FE6-71CE-89C3-A369E5B86AD5}"/>
              </a:ext>
            </a:extLst>
          </p:cNvPr>
          <p:cNvSpPr txBox="1"/>
          <p:nvPr/>
        </p:nvSpPr>
        <p:spPr>
          <a:xfrm>
            <a:off x="1111436" y="4888919"/>
            <a:ext cx="4478843" cy="646331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W/S/A/D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장전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A2EEFB-AD64-8140-09C7-A4129C7D4EA6}"/>
              </a:ext>
            </a:extLst>
          </p:cNvPr>
          <p:cNvSpPr txBox="1"/>
          <p:nvPr/>
        </p:nvSpPr>
        <p:spPr>
          <a:xfrm>
            <a:off x="5590279" y="4888919"/>
            <a:ext cx="4677406" cy="646331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Space: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23AC28-736A-6203-A130-928A34359E70}"/>
              </a:ext>
            </a:extLst>
          </p:cNvPr>
          <p:cNvSpPr/>
          <p:nvPr/>
        </p:nvSpPr>
        <p:spPr>
          <a:xfrm>
            <a:off x="2372511" y="3883178"/>
            <a:ext cx="2732225" cy="4447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슬라이드 번호 개체 틀 1">
            <a:extLst>
              <a:ext uri="{FF2B5EF4-FFF2-40B4-BE49-F238E27FC236}">
                <a16:creationId xmlns:a16="http://schemas.microsoft.com/office/drawing/2014/main" id="{9CCD4B47-D409-2083-5881-A9939C7DA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18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AA6F3A-0249-66E6-F6E9-0D8508EBA81F}"/>
              </a:ext>
            </a:extLst>
          </p:cNvPr>
          <p:cNvSpPr txBox="1"/>
          <p:nvPr/>
        </p:nvSpPr>
        <p:spPr>
          <a:xfrm>
            <a:off x="704627" y="4326780"/>
            <a:ext cx="316110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&lt;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2&gt;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사용하는 키와 마우스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322897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325326" y="3255707"/>
            <a:ext cx="3541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24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36357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F2ED90C-96FE-8E28-46A3-278B9D5B75B0}"/>
              </a:ext>
            </a:extLst>
          </p:cNvPr>
          <p:cNvCxnSpPr>
            <a:cxnSpLocks/>
          </p:cNvCxnSpPr>
          <p:nvPr/>
        </p:nvCxnSpPr>
        <p:spPr>
          <a:xfrm flipH="1">
            <a:off x="365282" y="1604449"/>
            <a:ext cx="11520000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4443A69-CCFC-0CDC-D61F-170E767EA389}"/>
              </a:ext>
            </a:extLst>
          </p:cNvPr>
          <p:cNvSpPr txBox="1"/>
          <p:nvPr/>
        </p:nvSpPr>
        <p:spPr>
          <a:xfrm>
            <a:off x="386428" y="1648936"/>
            <a:ext cx="221693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전체 플로우차트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07AB0AF-7F12-0247-1963-19E5FCD7086B}"/>
              </a:ext>
            </a:extLst>
          </p:cNvPr>
          <p:cNvSpPr txBox="1"/>
          <p:nvPr/>
        </p:nvSpPr>
        <p:spPr>
          <a:xfrm>
            <a:off x="386428" y="1180566"/>
            <a:ext cx="15016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31EE61-AE6B-1810-910D-26EBFD93FC1A}"/>
              </a:ext>
            </a:extLst>
          </p:cNvPr>
          <p:cNvSpPr txBox="1"/>
          <p:nvPr/>
        </p:nvSpPr>
        <p:spPr>
          <a:xfrm>
            <a:off x="2837490" y="1649526"/>
            <a:ext cx="325851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898C9A-E544-473B-40C1-0D2569BA4040}"/>
              </a:ext>
            </a:extLst>
          </p:cNvPr>
          <p:cNvSpPr txBox="1"/>
          <p:nvPr/>
        </p:nvSpPr>
        <p:spPr>
          <a:xfrm>
            <a:off x="2837489" y="1181156"/>
            <a:ext cx="2617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A75EDA-7720-D9EC-AF4F-BE6DFFBEB6CA}"/>
              </a:ext>
            </a:extLst>
          </p:cNvPr>
          <p:cNvSpPr txBox="1"/>
          <p:nvPr/>
        </p:nvSpPr>
        <p:spPr>
          <a:xfrm>
            <a:off x="6119825" y="1645015"/>
            <a:ext cx="3258509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4FB9E9-A232-8206-8661-F45B0BA153BA}"/>
              </a:ext>
            </a:extLst>
          </p:cNvPr>
          <p:cNvSpPr txBox="1"/>
          <p:nvPr/>
        </p:nvSpPr>
        <p:spPr>
          <a:xfrm>
            <a:off x="6119824" y="1176645"/>
            <a:ext cx="298073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7C7333-22F1-7850-AE2B-8AA7E7D2C808}"/>
              </a:ext>
            </a:extLst>
          </p:cNvPr>
          <p:cNvSpPr txBox="1"/>
          <p:nvPr/>
        </p:nvSpPr>
        <p:spPr>
          <a:xfrm>
            <a:off x="9402160" y="1645015"/>
            <a:ext cx="2964011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Stage 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Stage 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Stage 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2AD955-C7A8-1F74-8296-E4B5A391B8AA}"/>
              </a:ext>
            </a:extLst>
          </p:cNvPr>
          <p:cNvSpPr txBox="1"/>
          <p:nvPr/>
        </p:nvSpPr>
        <p:spPr>
          <a:xfrm>
            <a:off x="9402159" y="1176645"/>
            <a:ext cx="2850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54426FA-E63E-AAD5-2837-A3CB29E704A4}"/>
              </a:ext>
            </a:extLst>
          </p:cNvPr>
          <p:cNvCxnSpPr>
            <a:cxnSpLocks/>
          </p:cNvCxnSpPr>
          <p:nvPr/>
        </p:nvCxnSpPr>
        <p:spPr>
          <a:xfrm flipH="1">
            <a:off x="389107" y="4331031"/>
            <a:ext cx="11380297" cy="849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55B60769-652E-1FB8-9A33-A069EC4F2710}"/>
              </a:ext>
            </a:extLst>
          </p:cNvPr>
          <p:cNvSpPr txBox="1"/>
          <p:nvPr/>
        </p:nvSpPr>
        <p:spPr>
          <a:xfrm>
            <a:off x="422596" y="4349933"/>
            <a:ext cx="325851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지형 컨셉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9C98725-C219-58DF-A8D4-AA57E5AFE169}"/>
              </a:ext>
            </a:extLst>
          </p:cNvPr>
          <p:cNvSpPr txBox="1"/>
          <p:nvPr/>
        </p:nvSpPr>
        <p:spPr>
          <a:xfrm>
            <a:off x="422595" y="3881563"/>
            <a:ext cx="2403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054A463-3C4E-C208-C345-37CA6DF00E7D}"/>
              </a:ext>
            </a:extLst>
          </p:cNvPr>
          <p:cNvSpPr txBox="1"/>
          <p:nvPr/>
        </p:nvSpPr>
        <p:spPr>
          <a:xfrm>
            <a:off x="2837489" y="3881563"/>
            <a:ext cx="27369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92285D2-0BF1-1261-6C00-AB6F31BC6605}"/>
              </a:ext>
            </a:extLst>
          </p:cNvPr>
          <p:cNvSpPr txBox="1"/>
          <p:nvPr/>
        </p:nvSpPr>
        <p:spPr>
          <a:xfrm>
            <a:off x="6119824" y="3690966"/>
            <a:ext cx="2403412" cy="5581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820E114-387D-87D9-22D0-D202A7129CB8}"/>
              </a:ext>
            </a:extLst>
          </p:cNvPr>
          <p:cNvSpPr txBox="1"/>
          <p:nvPr/>
        </p:nvSpPr>
        <p:spPr>
          <a:xfrm>
            <a:off x="2826008" y="4349933"/>
            <a:ext cx="3258510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F960-0E78-40D2-81F0-C04B6CFD284C}"/>
              </a:ext>
            </a:extLst>
          </p:cNvPr>
          <p:cNvSpPr txBox="1"/>
          <p:nvPr/>
        </p:nvSpPr>
        <p:spPr>
          <a:xfrm>
            <a:off x="9402159" y="3688218"/>
            <a:ext cx="1085103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7075B5-62FD-7A2D-730E-AC27ADE6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7A15E9-A52A-C2D4-F9F6-29FF2C17DF70}"/>
              </a:ext>
            </a:extLst>
          </p:cNvPr>
          <p:cNvSpPr txBox="1"/>
          <p:nvPr/>
        </p:nvSpPr>
        <p:spPr>
          <a:xfrm>
            <a:off x="388138" y="4453147"/>
            <a:ext cx="11552532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잠복 상태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보이지 않는 곳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땅에 착륙하여 정지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프로펠러가 움직여 플레이어에게 접근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기본공격인 총알 발사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공격에 적중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적의 내구도가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3FBF8C1-A72A-FC5D-03FE-567DE58DFC2D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>
            <a:off x="1468138" y="1540940"/>
            <a:ext cx="2109052" cy="1876"/>
          </a:xfrm>
          <a:prstGeom prst="straightConnector1">
            <a:avLst/>
          </a:prstGeom>
          <a:ln w="2857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A25834-8134-0770-8237-7DB895527276}"/>
              </a:ext>
            </a:extLst>
          </p:cNvPr>
          <p:cNvSpPr txBox="1"/>
          <p:nvPr/>
        </p:nvSpPr>
        <p:spPr>
          <a:xfrm>
            <a:off x="1494903" y="1227747"/>
            <a:ext cx="1977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근처 도달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D0011CF-016C-C0B4-52DC-302F59898B55}"/>
              </a:ext>
            </a:extLst>
          </p:cNvPr>
          <p:cNvGrpSpPr/>
          <p:nvPr/>
        </p:nvGrpSpPr>
        <p:grpSpPr>
          <a:xfrm rot="2158392">
            <a:off x="4030200" y="1974899"/>
            <a:ext cx="2306838" cy="1285961"/>
            <a:chOff x="4269218" y="1494069"/>
            <a:chExt cx="2306838" cy="128596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C610051-DAC8-7E79-A93B-B037DC815EAF}"/>
                </a:ext>
              </a:extLst>
            </p:cNvPr>
            <p:cNvSpPr txBox="1"/>
            <p:nvPr/>
          </p:nvSpPr>
          <p:spPr>
            <a:xfrm rot="688048">
              <a:off x="4269218" y="1791001"/>
              <a:ext cx="230683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7B570716-9C41-6ABE-FDFA-6B11609636DF}"/>
                </a:ext>
              </a:extLst>
            </p:cNvPr>
            <p:cNvCxnSpPr>
              <a:cxnSpLocks/>
              <a:stCxn id="40" idx="5"/>
              <a:endCxn id="54" idx="1"/>
            </p:cNvCxnSpPr>
            <p:nvPr/>
          </p:nvCxnSpPr>
          <p:spPr>
            <a:xfrm rot="19441608">
              <a:off x="4721733" y="1494069"/>
              <a:ext cx="1230732" cy="128596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D98BCB-3D0A-D591-6C48-BBFBBDD7B212}"/>
              </a:ext>
            </a:extLst>
          </p:cNvPr>
          <p:cNvGrpSpPr/>
          <p:nvPr/>
        </p:nvGrpSpPr>
        <p:grpSpPr>
          <a:xfrm>
            <a:off x="4593538" y="1184816"/>
            <a:ext cx="4157325" cy="359457"/>
            <a:chOff x="4277049" y="2507819"/>
            <a:chExt cx="3222715" cy="359457"/>
          </a:xfrm>
        </p:grpSpPr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589DC79F-930B-8228-8DA0-731A27F8EBC7}"/>
                </a:ext>
              </a:extLst>
            </p:cNvPr>
            <p:cNvCxnSpPr>
              <a:cxnSpLocks/>
              <a:stCxn id="40" idx="6"/>
              <a:endCxn id="53" idx="2"/>
            </p:cNvCxnSpPr>
            <p:nvPr/>
          </p:nvCxnSpPr>
          <p:spPr>
            <a:xfrm>
              <a:off x="4326391" y="2865819"/>
              <a:ext cx="3124030" cy="14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E9EFB7-AFC5-714F-3189-3DA5598E7CC1}"/>
                </a:ext>
              </a:extLst>
            </p:cNvPr>
            <p:cNvSpPr txBox="1"/>
            <p:nvPr/>
          </p:nvSpPr>
          <p:spPr>
            <a:xfrm>
              <a:off x="4277049" y="2507819"/>
              <a:ext cx="3222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F66DDA-86B4-58D1-39BF-722A62F27706}"/>
              </a:ext>
            </a:extLst>
          </p:cNvPr>
          <p:cNvCxnSpPr>
            <a:cxnSpLocks/>
            <a:stCxn id="54" idx="6"/>
            <a:endCxn id="42" idx="2"/>
          </p:cNvCxnSpPr>
          <p:nvPr/>
        </p:nvCxnSpPr>
        <p:spPr>
          <a:xfrm flipV="1">
            <a:off x="6651598" y="3566316"/>
            <a:ext cx="3898150" cy="26136"/>
          </a:xfrm>
          <a:prstGeom prst="straightConnector1">
            <a:avLst/>
          </a:prstGeom>
          <a:ln w="28575">
            <a:solidFill>
              <a:srgbClr val="7F7F7F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CEE95C2-C692-4AB1-9B19-987E776D5C85}"/>
              </a:ext>
            </a:extLst>
          </p:cNvPr>
          <p:cNvSpPr txBox="1"/>
          <p:nvPr/>
        </p:nvSpPr>
        <p:spPr>
          <a:xfrm>
            <a:off x="7861044" y="3223624"/>
            <a:ext cx="17101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C1F8D15-C7D2-5744-37E1-CD27360BC15A}"/>
              </a:ext>
            </a:extLst>
          </p:cNvPr>
          <p:cNvSpPr/>
          <p:nvPr/>
        </p:nvSpPr>
        <p:spPr>
          <a:xfrm>
            <a:off x="388138" y="1000940"/>
            <a:ext cx="1080000" cy="10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잠복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9E4E5D9-C4D7-EF24-3753-33F323F74061}"/>
              </a:ext>
            </a:extLst>
          </p:cNvPr>
          <p:cNvSpPr/>
          <p:nvPr/>
        </p:nvSpPr>
        <p:spPr>
          <a:xfrm>
            <a:off x="3577190" y="1002816"/>
            <a:ext cx="1080000" cy="107999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비행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57F3A98-F1DC-4C69-2AD9-C8D96F1AF8C9}"/>
              </a:ext>
            </a:extLst>
          </p:cNvPr>
          <p:cNvSpPr/>
          <p:nvPr/>
        </p:nvSpPr>
        <p:spPr>
          <a:xfrm>
            <a:off x="10549748" y="3026316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27CE50-2517-A706-80F0-6ACC80901590}"/>
              </a:ext>
            </a:extLst>
          </p:cNvPr>
          <p:cNvGrpSpPr/>
          <p:nvPr/>
        </p:nvGrpSpPr>
        <p:grpSpPr>
          <a:xfrm rot="2168840">
            <a:off x="4068049" y="1975608"/>
            <a:ext cx="1710159" cy="1357891"/>
            <a:chOff x="4061315" y="1311153"/>
            <a:chExt cx="1710159" cy="1357891"/>
          </a:xfrm>
        </p:grpSpPr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8F7E6DCD-7892-8F47-D0DA-85EEF28348A5}"/>
                </a:ext>
              </a:extLst>
            </p:cNvPr>
            <p:cNvCxnSpPr>
              <a:cxnSpLocks/>
            </p:cNvCxnSpPr>
            <p:nvPr/>
          </p:nvCxnSpPr>
          <p:spPr>
            <a:xfrm rot="19431160" flipH="1" flipV="1">
              <a:off x="4288132" y="1311153"/>
              <a:ext cx="1376142" cy="1357891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57F746-3C69-DA57-98B9-80F96A1AE908}"/>
                </a:ext>
              </a:extLst>
            </p:cNvPr>
            <p:cNvSpPr txBox="1"/>
            <p:nvPr/>
          </p:nvSpPr>
          <p:spPr>
            <a:xfrm rot="532300">
              <a:off x="4061315" y="2010690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E6D3100-6CE6-0976-7966-4FCDB83FE912}"/>
              </a:ext>
            </a:extLst>
          </p:cNvPr>
          <p:cNvGrpSpPr/>
          <p:nvPr/>
        </p:nvGrpSpPr>
        <p:grpSpPr>
          <a:xfrm>
            <a:off x="4634383" y="1649080"/>
            <a:ext cx="4081736" cy="361806"/>
            <a:chOff x="3575021" y="2554412"/>
            <a:chExt cx="3115241" cy="361806"/>
          </a:xfrm>
        </p:grpSpPr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4EC76271-CCAF-7C42-B8A8-07B4A4AF83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5021" y="2554412"/>
              <a:ext cx="3093177" cy="25367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63CEAF2-A5D8-6D56-D34A-FE50CAD6295E}"/>
                </a:ext>
              </a:extLst>
            </p:cNvPr>
            <p:cNvSpPr txBox="1"/>
            <p:nvPr/>
          </p:nvSpPr>
          <p:spPr>
            <a:xfrm>
              <a:off x="3640462" y="2577664"/>
              <a:ext cx="30498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5F662BB-E400-92C3-36AB-6F20453EFED6}"/>
              </a:ext>
            </a:extLst>
          </p:cNvPr>
          <p:cNvGrpSpPr/>
          <p:nvPr/>
        </p:nvGrpSpPr>
        <p:grpSpPr>
          <a:xfrm rot="18477302">
            <a:off x="6301329" y="1367462"/>
            <a:ext cx="2773205" cy="2351937"/>
            <a:chOff x="4098110" y="-1583472"/>
            <a:chExt cx="2773205" cy="235193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73A4D20-663C-2DDA-4D87-51CAFB1CAC3F}"/>
                </a:ext>
              </a:extLst>
            </p:cNvPr>
            <p:cNvSpPr txBox="1"/>
            <p:nvPr/>
          </p:nvSpPr>
          <p:spPr>
            <a:xfrm rot="1385252">
              <a:off x="4098110" y="-746293"/>
              <a:ext cx="27732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64D7952-EE70-9E85-463E-60A6352A0674}"/>
                </a:ext>
              </a:extLst>
            </p:cNvPr>
            <p:cNvCxnSpPr>
              <a:cxnSpLocks/>
              <a:stCxn id="53" idx="3"/>
              <a:endCxn id="54" idx="7"/>
            </p:cNvCxnSpPr>
            <p:nvPr/>
          </p:nvCxnSpPr>
          <p:spPr>
            <a:xfrm rot="3122698" flipH="1">
              <a:off x="4278620" y="-1050933"/>
              <a:ext cx="2351937" cy="128686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116E40A-FC4B-DBCA-1D5E-337A323F5848}"/>
              </a:ext>
            </a:extLst>
          </p:cNvPr>
          <p:cNvGrpSpPr/>
          <p:nvPr/>
        </p:nvGrpSpPr>
        <p:grpSpPr>
          <a:xfrm>
            <a:off x="6592613" y="2028132"/>
            <a:ext cx="2633801" cy="1301109"/>
            <a:chOff x="2819388" y="1083168"/>
            <a:chExt cx="2633801" cy="1301109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55A4E696-9621-A279-B9BF-0E495DB502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9388" y="1083168"/>
              <a:ext cx="2437566" cy="1301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A6AA75-A604-9C56-FAC2-E2D2F6A03D8E}"/>
                </a:ext>
              </a:extLst>
            </p:cNvPr>
            <p:cNvSpPr txBox="1"/>
            <p:nvPr/>
          </p:nvSpPr>
          <p:spPr>
            <a:xfrm rot="19935415">
              <a:off x="2948631" y="1648179"/>
              <a:ext cx="25045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3942BEEF-FD96-D07F-741D-8D6B781F3A1D}"/>
              </a:ext>
            </a:extLst>
          </p:cNvPr>
          <p:cNvSpPr/>
          <p:nvPr/>
        </p:nvSpPr>
        <p:spPr>
          <a:xfrm>
            <a:off x="8687211" y="1007606"/>
            <a:ext cx="1080000" cy="10733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6F180C2-8FD8-DD9C-6884-124DD0358E40}"/>
              </a:ext>
            </a:extLst>
          </p:cNvPr>
          <p:cNvSpPr/>
          <p:nvPr/>
        </p:nvSpPr>
        <p:spPr>
          <a:xfrm>
            <a:off x="5571598" y="3052452"/>
            <a:ext cx="1080000" cy="1080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B7B7F7-6B72-0FB0-32C3-21BE20B6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0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군인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1E1B3B-B2CA-EC7E-791C-19587304D542}"/>
              </a:ext>
            </a:extLst>
          </p:cNvPr>
          <p:cNvSpPr txBox="1"/>
          <p:nvPr/>
        </p:nvSpPr>
        <p:spPr>
          <a:xfrm>
            <a:off x="388138" y="3782329"/>
            <a:ext cx="11348060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적은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존재하고 피격 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감소한다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사망 판정과 동시에 사망 애니메이션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쓰러짐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출력된다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적은 각 구간을 지니고 있으며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구간 별로 돌아다닌다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고정된 범위 내에 플레이어가 있는 경우 플레이어를 추격한다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추격 시작 이후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동안 시야범위 내에 플레이어가 없을 경우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다시 자신의 구역으로 돌아간다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DE692F1-0F81-A814-796A-2CA16E51F268}"/>
              </a:ext>
            </a:extLst>
          </p:cNvPr>
          <p:cNvGrpSpPr/>
          <p:nvPr/>
        </p:nvGrpSpPr>
        <p:grpSpPr>
          <a:xfrm>
            <a:off x="5007350" y="988155"/>
            <a:ext cx="6817337" cy="1928086"/>
            <a:chOff x="2737723" y="855423"/>
            <a:chExt cx="6817337" cy="192808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D20F801-176B-933D-263C-8CE1FCE35FF8}"/>
                </a:ext>
              </a:extLst>
            </p:cNvPr>
            <p:cNvSpPr/>
            <p:nvPr/>
          </p:nvSpPr>
          <p:spPr>
            <a:xfrm>
              <a:off x="2737723" y="859007"/>
              <a:ext cx="1086858" cy="89993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체력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A81C9DC-992E-017D-2BF8-0533C802CCDF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3824581" y="1305392"/>
              <a:ext cx="1038116" cy="358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A99738E-56E7-F28A-2188-34E01EBF6259}"/>
                </a:ext>
              </a:extLst>
            </p:cNvPr>
            <p:cNvCxnSpPr>
              <a:cxnSpLocks/>
              <a:stCxn id="4" idx="5"/>
              <a:endCxn id="12" idx="2"/>
            </p:cNvCxnSpPr>
            <p:nvPr/>
          </p:nvCxnSpPr>
          <p:spPr>
            <a:xfrm>
              <a:off x="3665415" y="1627153"/>
              <a:ext cx="1197282" cy="706387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556419B-B74D-D073-310D-81756F832D57}"/>
                </a:ext>
              </a:extLst>
            </p:cNvPr>
            <p:cNvSpPr/>
            <p:nvPr/>
          </p:nvSpPr>
          <p:spPr>
            <a:xfrm>
              <a:off x="4862697" y="1883570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474174F-FA0B-210A-5119-A13E4D7AA4B3}"/>
                </a:ext>
              </a:extLst>
            </p:cNvPr>
            <p:cNvSpPr/>
            <p:nvPr/>
          </p:nvSpPr>
          <p:spPr>
            <a:xfrm>
              <a:off x="4862697" y="855423"/>
              <a:ext cx="1086858" cy="8999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체력</a:t>
              </a: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D4AEC-384C-88BA-F54A-DA6F20CB862A}"/>
                </a:ext>
              </a:extLst>
            </p:cNvPr>
            <p:cNvSpPr txBox="1"/>
            <p:nvPr/>
          </p:nvSpPr>
          <p:spPr>
            <a:xfrm rot="2070742">
              <a:off x="3647422" y="1666802"/>
              <a:ext cx="13373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체력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= 0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4F4756-76E7-E670-F211-C73623A41041}"/>
                </a:ext>
              </a:extLst>
            </p:cNvPr>
            <p:cNvSpPr txBox="1"/>
            <p:nvPr/>
          </p:nvSpPr>
          <p:spPr>
            <a:xfrm>
              <a:off x="3824581" y="1036854"/>
              <a:ext cx="10381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37DFB30-D4CF-0079-AD90-F5BE23F8C485}"/>
                </a:ext>
              </a:extLst>
            </p:cNvPr>
            <p:cNvSpPr/>
            <p:nvPr/>
          </p:nvSpPr>
          <p:spPr>
            <a:xfrm>
              <a:off x="6818729" y="860725"/>
              <a:ext cx="2736331" cy="8999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맞은 부위에서 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검은 피 이펙트 출력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9D789FC-C1C3-1E8B-8068-6BC6B8150FDA}"/>
                </a:ext>
              </a:extLst>
            </p:cNvPr>
            <p:cNvCxnSpPr>
              <a:stCxn id="14" idx="6"/>
              <a:endCxn id="2" idx="2"/>
            </p:cNvCxnSpPr>
            <p:nvPr/>
          </p:nvCxnSpPr>
          <p:spPr>
            <a:xfrm>
              <a:off x="5949555" y="1305393"/>
              <a:ext cx="869174" cy="530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044A7B4-2343-C3F1-3640-6B3E71D28B0F}"/>
              </a:ext>
            </a:extLst>
          </p:cNvPr>
          <p:cNvGrpSpPr/>
          <p:nvPr/>
        </p:nvGrpSpPr>
        <p:grpSpPr>
          <a:xfrm>
            <a:off x="228631" y="988155"/>
            <a:ext cx="5833537" cy="2395465"/>
            <a:chOff x="367313" y="970745"/>
            <a:chExt cx="5833537" cy="2395465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8E16F0E-00C5-FDF2-A2FE-2EFCAEA2BCEA}"/>
                </a:ext>
              </a:extLst>
            </p:cNvPr>
            <p:cNvSpPr/>
            <p:nvPr/>
          </p:nvSpPr>
          <p:spPr>
            <a:xfrm>
              <a:off x="367313" y="970745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정찰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69315AE-C52E-C572-72E0-CC1F7D6C52C7}"/>
                </a:ext>
              </a:extLst>
            </p:cNvPr>
            <p:cNvSpPr/>
            <p:nvPr/>
          </p:nvSpPr>
          <p:spPr>
            <a:xfrm>
              <a:off x="2731715" y="975758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발견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7B507F3-B7C3-78E9-B98B-54A5A8B90CD4}"/>
                </a:ext>
              </a:extLst>
            </p:cNvPr>
            <p:cNvSpPr/>
            <p:nvPr/>
          </p:nvSpPr>
          <p:spPr>
            <a:xfrm>
              <a:off x="2731715" y="2466271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추격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CC1A2DA-E2E2-AD89-F6CF-D7DA76024461}"/>
                </a:ext>
              </a:extLst>
            </p:cNvPr>
            <p:cNvSpPr/>
            <p:nvPr/>
          </p:nvSpPr>
          <p:spPr>
            <a:xfrm>
              <a:off x="5169070" y="2454713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사격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2EC51313-03EA-FC5A-2526-68B8270BBBD0}"/>
                </a:ext>
              </a:extLst>
            </p:cNvPr>
            <p:cNvCxnSpPr>
              <a:stCxn id="21" idx="6"/>
              <a:endCxn id="25" idx="2"/>
            </p:cNvCxnSpPr>
            <p:nvPr/>
          </p:nvCxnSpPr>
          <p:spPr>
            <a:xfrm>
              <a:off x="1399093" y="1420715"/>
              <a:ext cx="1332622" cy="5013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D8742E7-1335-8871-7E46-9ECDC588D420}"/>
                </a:ext>
              </a:extLst>
            </p:cNvPr>
            <p:cNvCxnSpPr>
              <a:cxnSpLocks/>
              <a:stCxn id="25" idx="4"/>
              <a:endCxn id="26" idx="0"/>
            </p:cNvCxnSpPr>
            <p:nvPr/>
          </p:nvCxnSpPr>
          <p:spPr>
            <a:xfrm>
              <a:off x="3247605" y="1875697"/>
              <a:ext cx="0" cy="59057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A980FDD-D546-258A-DEB0-63D4707AB8D5}"/>
                </a:ext>
              </a:extLst>
            </p:cNvPr>
            <p:cNvCxnSpPr>
              <a:cxnSpLocks/>
              <a:stCxn id="26" idx="6"/>
              <a:endCxn id="38" idx="2"/>
            </p:cNvCxnSpPr>
            <p:nvPr/>
          </p:nvCxnSpPr>
          <p:spPr>
            <a:xfrm flipV="1">
              <a:off x="3763495" y="2904683"/>
              <a:ext cx="1405575" cy="1155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39D9FD-3628-EB61-EFD0-C4A37CC7C9A6}"/>
                </a:ext>
              </a:extLst>
            </p:cNvPr>
            <p:cNvSpPr txBox="1"/>
            <p:nvPr/>
          </p:nvSpPr>
          <p:spPr>
            <a:xfrm>
              <a:off x="1336914" y="1111910"/>
              <a:ext cx="13948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시야 범위 내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370C0F6-1D7B-7B3F-9255-06BBB7549CD1}"/>
                </a:ext>
              </a:extLst>
            </p:cNvPr>
            <p:cNvSpPr txBox="1"/>
            <p:nvPr/>
          </p:nvSpPr>
          <p:spPr>
            <a:xfrm>
              <a:off x="3763495" y="2626913"/>
              <a:ext cx="13948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범위 내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C43FF1A-8D90-C9F9-0DA4-18E2CEE229CE}"/>
                </a:ext>
              </a:extLst>
            </p:cNvPr>
            <p:cNvSpPr txBox="1"/>
            <p:nvPr/>
          </p:nvSpPr>
          <p:spPr>
            <a:xfrm rot="1801987">
              <a:off x="1166319" y="2122539"/>
              <a:ext cx="15066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초간 시야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D5E9A017-1314-22CE-DAC6-69919FF7E999}"/>
                </a:ext>
              </a:extLst>
            </p:cNvPr>
            <p:cNvCxnSpPr>
              <a:cxnSpLocks/>
              <a:stCxn id="26" idx="2"/>
              <a:endCxn id="21" idx="4"/>
            </p:cNvCxnSpPr>
            <p:nvPr/>
          </p:nvCxnSpPr>
          <p:spPr>
            <a:xfrm flipH="1" flipV="1">
              <a:off x="883203" y="1870684"/>
              <a:ext cx="1848512" cy="1045557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E5325C24-B45B-1710-2709-FA2E890B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21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45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643E-E4A2-9DA8-5683-F097240BF63B}"/>
              </a:ext>
            </a:extLst>
          </p:cNvPr>
          <p:cNvSpPr txBox="1"/>
          <p:nvPr/>
        </p:nvSpPr>
        <p:spPr>
          <a:xfrm>
            <a:off x="388138" y="489646"/>
            <a:ext cx="431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32B7-9D7E-BD9A-826E-CE4C67E96916}"/>
              </a:ext>
            </a:extLst>
          </p:cNvPr>
          <p:cNvSpPr txBox="1"/>
          <p:nvPr/>
        </p:nvSpPr>
        <p:spPr>
          <a:xfrm>
            <a:off x="388137" y="908996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바운딩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박스에서 피격 여부를 판정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465CFA9-5224-62AF-94FD-51BF4BC7D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7" y="1815533"/>
            <a:ext cx="6767502" cy="371472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29F9A4-A11B-A13F-5B0A-F318CA698BBE}"/>
              </a:ext>
            </a:extLst>
          </p:cNvPr>
          <p:cNvSpPr/>
          <p:nvPr/>
        </p:nvSpPr>
        <p:spPr>
          <a:xfrm>
            <a:off x="1990898" y="2799707"/>
            <a:ext cx="4516790" cy="5536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327A23-F33D-7362-5A63-E27A31309500}"/>
              </a:ext>
            </a:extLst>
          </p:cNvPr>
          <p:cNvSpPr/>
          <p:nvPr/>
        </p:nvSpPr>
        <p:spPr>
          <a:xfrm>
            <a:off x="842622" y="3361091"/>
            <a:ext cx="5665066" cy="1285923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5DAE1E-5BE6-0996-7D1A-5BEA0D4EAC08}"/>
              </a:ext>
            </a:extLst>
          </p:cNvPr>
          <p:cNvSpPr/>
          <p:nvPr/>
        </p:nvSpPr>
        <p:spPr>
          <a:xfrm>
            <a:off x="617219" y="2693847"/>
            <a:ext cx="5966460" cy="2186940"/>
          </a:xfrm>
          <a:prstGeom prst="rect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4EA1EC90-5458-1803-464E-C5F9C86DA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434758"/>
              </p:ext>
            </p:extLst>
          </p:nvPr>
        </p:nvGraphicFramePr>
        <p:xfrm>
          <a:off x="388137" y="5716582"/>
          <a:ext cx="10821579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4528528F-364C-9BAF-7EB6-778346259800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0AC412B9-83EF-38F5-9F6D-09700665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22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41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643E-E4A2-9DA8-5683-F097240BF63B}"/>
              </a:ext>
            </a:extLst>
          </p:cNvPr>
          <p:cNvSpPr txBox="1"/>
          <p:nvPr/>
        </p:nvSpPr>
        <p:spPr>
          <a:xfrm>
            <a:off x="388137" y="489646"/>
            <a:ext cx="425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32B7-9D7E-BD9A-826E-CE4C67E96916}"/>
              </a:ext>
            </a:extLst>
          </p:cNvPr>
          <p:cNvSpPr txBox="1"/>
          <p:nvPr/>
        </p:nvSpPr>
        <p:spPr>
          <a:xfrm>
            <a:off x="388137" y="908996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부위별 연출은 다음과 같다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4EA1EC90-5458-1803-464E-C5F9C86DA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768763"/>
              </p:ext>
            </p:extLst>
          </p:nvPr>
        </p:nvGraphicFramePr>
        <p:xfrm>
          <a:off x="388137" y="1371974"/>
          <a:ext cx="11436549" cy="260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481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69567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829524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408977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연출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기체의 프로펠러에서 연기가 발생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이때 연기는 해당 기체가 온 경로를 그리면서 발생한다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이동속도는 초당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10M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감소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기체의 프로펠러에서 폭발이 발생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폭발이 발생하면서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이동한 경로의 방향으로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추락하며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추락 후 땅에 닿을 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폭발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483725"/>
                  </a:ext>
                </a:extLst>
              </a:tr>
              <a:tr h="360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연출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내구도가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25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 되는 즉시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적 기체의 몸통 곳곳에서 연기 발생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이때 연기는 몸통의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랜덤한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위치에서 발생한다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내구도가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 되는 즉시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 기체가 두 동강 나며 폭발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71197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BD9EF3A-4105-8180-A335-6E462C153987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2E235FD4-B9C0-A6D0-721C-4A96C944A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23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6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754D4D-9895-8D1A-F9FD-FCABECE9E988}"/>
              </a:ext>
            </a:extLst>
          </p:cNvPr>
          <p:cNvSpPr txBox="1"/>
          <p:nvPr/>
        </p:nvSpPr>
        <p:spPr>
          <a:xfrm>
            <a:off x="388138" y="828000"/>
            <a:ext cx="9754102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2St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적은 경비원이므로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사진은 피격 영역 참고 예시이다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적에게 피격 시 검은 색 피로 맞은 부위에서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출력 </a:t>
            </a:r>
            <a:b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총알이 들어온 방향으로 피는 반대로 뿜는다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시체는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뒤 자동으로 사라진다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7C955E-818F-CEE5-B783-2E36D435E3DD}"/>
              </a:ext>
            </a:extLst>
          </p:cNvPr>
          <p:cNvSpPr txBox="1"/>
          <p:nvPr/>
        </p:nvSpPr>
        <p:spPr>
          <a:xfrm>
            <a:off x="10402431" y="996214"/>
            <a:ext cx="140143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0.6M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1.7M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0.5M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590677-A316-9614-0CD3-AAF984E61B3C}"/>
              </a:ext>
            </a:extLst>
          </p:cNvPr>
          <p:cNvSpPr txBox="1"/>
          <p:nvPr/>
        </p:nvSpPr>
        <p:spPr>
          <a:xfrm>
            <a:off x="388138" y="489646"/>
            <a:ext cx="398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군인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3030EA-6969-B190-65FB-96F1E7AF410E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4D04A6-CFB8-B6C2-5D98-43F879EB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24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E05C11-011B-41A1-B91A-B2984A040FC7}"/>
              </a:ext>
            </a:extLst>
          </p:cNvPr>
          <p:cNvGrpSpPr/>
          <p:nvPr/>
        </p:nvGrpSpPr>
        <p:grpSpPr>
          <a:xfrm>
            <a:off x="8820150" y="630784"/>
            <a:ext cx="1582281" cy="2373641"/>
            <a:chOff x="8820150" y="630784"/>
            <a:chExt cx="1582281" cy="237364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AAA703-A491-2126-BCBA-9550FE3585A4}"/>
                </a:ext>
              </a:extLst>
            </p:cNvPr>
            <p:cNvSpPr/>
            <p:nvPr/>
          </p:nvSpPr>
          <p:spPr>
            <a:xfrm>
              <a:off x="9132215" y="2882048"/>
              <a:ext cx="767214" cy="1223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402F9F-560F-CAD1-19DB-54C82480C728}"/>
                </a:ext>
              </a:extLst>
            </p:cNvPr>
            <p:cNvSpPr/>
            <p:nvPr/>
          </p:nvSpPr>
          <p:spPr>
            <a:xfrm>
              <a:off x="9080195" y="630784"/>
              <a:ext cx="917974" cy="22512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46EE6D3-D233-BB0F-C95F-E3D877A17A98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 flipV="1">
              <a:off x="9998169" y="1572558"/>
              <a:ext cx="404262" cy="1838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DA42C3D-DD77-F22B-A66B-B4C6C0CF7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0150" y="630785"/>
              <a:ext cx="1270393" cy="231626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4D0C7D0-5BC0-537E-13EF-7128745922C1}"/>
              </a:ext>
            </a:extLst>
          </p:cNvPr>
          <p:cNvSpPr txBox="1"/>
          <p:nvPr/>
        </p:nvSpPr>
        <p:spPr>
          <a:xfrm>
            <a:off x="9080195" y="2928824"/>
            <a:ext cx="186403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&lt;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3&gt;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군인 사진 예시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208172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4.3.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A566940-EE3E-CD67-07C3-A87F4A137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141905"/>
              </p:ext>
            </p:extLst>
          </p:nvPr>
        </p:nvGraphicFramePr>
        <p:xfrm>
          <a:off x="560836" y="3589216"/>
          <a:ext cx="11070328" cy="265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081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282247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Apache(60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별 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25, 1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초에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33246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대상과의 거리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거리는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1km))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대상의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90287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총알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2km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이후의 거리는 총알 추락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총알 삭제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80026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966E86-4806-47F2-12BF-2307AC038142}"/>
              </a:ext>
            </a:extLst>
          </p:cNvPr>
          <p:cNvSpPr txBox="1"/>
          <p:nvPr/>
        </p:nvSpPr>
        <p:spPr>
          <a:xfrm>
            <a:off x="388138" y="858978"/>
            <a:ext cx="1155253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 기체는 기본 공격 데미지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내구도와 특수 능력의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쿨타임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 기능이 플레이어와 다르다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기체는 부위 별 내구도가 존재한다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1Km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프로펠러의 내구도가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(20 * (20 * 5)) / 50 = 25,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프로펠러의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100 – 25 = 75.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나머지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100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이지만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 내구도만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75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몸통 내구도의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패널티가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걸린 경우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공격력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*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대상과의 거리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 / 50 * 1.2 = 30,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플레이어는 몸통 페널티가 켜지고 피격 당한 경우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내구도를 잃는다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C89B85-C391-CEA1-1641-382F8E30186C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466596CB-DBC4-3A1E-A1A5-EAFE4464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25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9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76C1584-AD72-4304-9735-81F9AE9CE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564810"/>
              </p:ext>
            </p:extLst>
          </p:nvPr>
        </p:nvGraphicFramePr>
        <p:xfrm>
          <a:off x="388138" y="2682761"/>
          <a:ext cx="11241610" cy="405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659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130951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Abadi" panose="020B0604020202020204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경비원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(20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명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Abadi" panose="020B0604020202020204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75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9110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특수능력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정찰 시 초당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0.5M,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추격 시 초당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1.25M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간의 거리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 대상의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583247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시야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전방으로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20M,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부채꼴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278349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권총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82957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총알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400M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이후의 거리는 총알 추락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총알 삭제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6037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133805-EDE4-F392-7EC6-35CFD438F2A2}"/>
              </a:ext>
            </a:extLst>
          </p:cNvPr>
          <p:cNvSpPr txBox="1"/>
          <p:nvPr/>
        </p:nvSpPr>
        <p:spPr>
          <a:xfrm>
            <a:off x="388138" y="858978"/>
            <a:ext cx="1155253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Stage 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적 체력과 세부 정보 표이다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적이 사격 시 적의 권총 앞부분에서 조그만 불꽃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출력한다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(20 * (10 * 5)) / 40 = 20,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125 – 20 = 105.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105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8FDF6-E3E0-75D8-5F6E-EAF00BC2F128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4.3.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군인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40FC34-D9AF-9A12-9930-2956C806BE6E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CA08E8B4-AE5E-2BE1-8377-AC51A21F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26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74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230221" y="3255707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5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1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5.1.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지형 컨셉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25F075-9077-0D0C-995C-600846334566}"/>
              </a:ext>
            </a:extLst>
          </p:cNvPr>
          <p:cNvSpPr txBox="1"/>
          <p:nvPr/>
        </p:nvSpPr>
        <p:spPr>
          <a:xfrm>
            <a:off x="4769147" y="1922759"/>
            <a:ext cx="701856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도시 분위기로 나무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등 여러 오브젝트들이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그림의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구역은 플레이어들이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스폰하는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구역이다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그림의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구역은 점령 구역으로 적들을 모두 처치하고 가는 곳이다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하늘색의 경계 구간은 적들이 위치하는 구역으로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 헬기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군인이 랜덤하게 배치되어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헬기와 고층 건물들과는 충돌이 일어날 수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총알은 도시 오브젝트들을 뚫지 못한다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74144C9-E20F-7E2B-2B66-CB71CF3E4870}"/>
              </a:ext>
            </a:extLst>
          </p:cNvPr>
          <p:cNvGrpSpPr/>
          <p:nvPr/>
        </p:nvGrpSpPr>
        <p:grpSpPr>
          <a:xfrm>
            <a:off x="720802" y="1178015"/>
            <a:ext cx="3064934" cy="4766660"/>
            <a:chOff x="720802" y="1178015"/>
            <a:chExt cx="3064934" cy="476666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01EFA3A-0EB7-585D-246A-7A87BCF90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802" y="1178015"/>
              <a:ext cx="3064934" cy="4766660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7BC5EA3-FF9E-F71E-F044-D1CC5CFA13DD}"/>
                </a:ext>
              </a:extLst>
            </p:cNvPr>
            <p:cNvSpPr/>
            <p:nvPr/>
          </p:nvSpPr>
          <p:spPr>
            <a:xfrm>
              <a:off x="2142900" y="2303253"/>
              <a:ext cx="220738" cy="18939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0B98778-C2E8-A774-0F65-B05B04AE7586}"/>
                </a:ext>
              </a:extLst>
            </p:cNvPr>
            <p:cNvSpPr/>
            <p:nvPr/>
          </p:nvSpPr>
          <p:spPr>
            <a:xfrm>
              <a:off x="2142900" y="4270663"/>
              <a:ext cx="220738" cy="18939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5D67D18-9939-E329-CCC1-35FE2A343C76}"/>
                </a:ext>
              </a:extLst>
            </p:cNvPr>
            <p:cNvSpPr/>
            <p:nvPr/>
          </p:nvSpPr>
          <p:spPr>
            <a:xfrm>
              <a:off x="2363638" y="1794294"/>
              <a:ext cx="983411" cy="1475117"/>
            </a:xfrm>
            <a:prstGeom prst="rect">
              <a:avLst/>
            </a:prstGeom>
            <a:noFill/>
            <a:ln w="19050">
              <a:solidFill>
                <a:srgbClr val="87EDF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11EE58B-C8B0-CE3F-0A0C-45F229BDC84B}"/>
                </a:ext>
              </a:extLst>
            </p:cNvPr>
            <p:cNvSpPr/>
            <p:nvPr/>
          </p:nvSpPr>
          <p:spPr>
            <a:xfrm>
              <a:off x="1159489" y="1772728"/>
              <a:ext cx="983411" cy="1475117"/>
            </a:xfrm>
            <a:prstGeom prst="rect">
              <a:avLst/>
            </a:prstGeom>
            <a:noFill/>
            <a:ln w="19050">
              <a:solidFill>
                <a:srgbClr val="87EDF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8AD5FA7-56AA-36CA-610E-900BD4E2E3A3}"/>
                </a:ext>
              </a:extLst>
            </p:cNvPr>
            <p:cNvSpPr/>
            <p:nvPr/>
          </p:nvSpPr>
          <p:spPr>
            <a:xfrm>
              <a:off x="2363154" y="3446253"/>
              <a:ext cx="983411" cy="1475117"/>
            </a:xfrm>
            <a:prstGeom prst="rect">
              <a:avLst/>
            </a:prstGeom>
            <a:noFill/>
            <a:ln w="19050">
              <a:solidFill>
                <a:srgbClr val="87EDF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7D53CDE-96DF-85A4-F639-99BFF0C44684}"/>
                </a:ext>
              </a:extLst>
            </p:cNvPr>
            <p:cNvSpPr/>
            <p:nvPr/>
          </p:nvSpPr>
          <p:spPr>
            <a:xfrm>
              <a:off x="1159005" y="3424687"/>
              <a:ext cx="983411" cy="1475117"/>
            </a:xfrm>
            <a:prstGeom prst="rect">
              <a:avLst/>
            </a:prstGeom>
            <a:noFill/>
            <a:ln w="19050">
              <a:solidFill>
                <a:srgbClr val="87EDF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6FD3DC-D57E-8E84-41E5-02B4D3C9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28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37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B8B87-3853-1000-C6A9-157FAC9A4600}"/>
              </a:ext>
            </a:extLst>
          </p:cNvPr>
          <p:cNvSpPr txBox="1"/>
          <p:nvPr/>
        </p:nvSpPr>
        <p:spPr>
          <a:xfrm>
            <a:off x="388138" y="2211739"/>
            <a:ext cx="1155253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헬기가 건물과 부딪힐 경우 건물의 부딪힌 부분에서 불꽃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출력 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곳곳에 힐 팩이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도심지에 있는 나무의 경우 헬기가 근처에 있는 경우에만 흔들리는 애니메이션 출력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모두 정해진 루트를 기반으로 순찰을 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적을 처치할 경우만 점령 게이지가 활성화된다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1EC9D0-24B0-A28E-FBD6-92C2CAE55D4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5.2.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4D227B-8890-D027-6ED0-4CA5DB9D15B8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1AFE5338-CCEA-3805-7CE2-3C976B1BB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29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07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5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5.3.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en-US" altLang="ko-KR" sz="1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183BA8-1968-FD6E-98ED-62895F4DE948}"/>
              </a:ext>
            </a:extLst>
          </p:cNvPr>
          <p:cNvGrpSpPr/>
          <p:nvPr/>
        </p:nvGrpSpPr>
        <p:grpSpPr>
          <a:xfrm>
            <a:off x="6592961" y="1679051"/>
            <a:ext cx="5231726" cy="3499898"/>
            <a:chOff x="6668803" y="1061968"/>
            <a:chExt cx="5231726" cy="34998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AB33121-42C3-403E-D6F2-6C6D743CEF44}"/>
                    </a:ext>
                  </a:extLst>
                </p:cNvPr>
                <p:cNvSpPr txBox="1"/>
                <p:nvPr/>
              </p:nvSpPr>
              <p:spPr>
                <a:xfrm>
                  <a:off x="6668803" y="1539436"/>
                  <a:ext cx="5231726" cy="30224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  <a:sym typeface="Advent Pro"/>
                    </a:rPr>
                    <a:t>Stage</a:t>
                  </a:r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  <a:sym typeface="Advent Pro"/>
                    </a:rPr>
                    <a:t> </a:t>
                  </a:r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  <a:sym typeface="Advent Pro"/>
                    </a:rPr>
                    <a:t>1</a:t>
                  </a:r>
                  <a:r>
                    <a:rPr lang="en-US" altLang="ko-KR" sz="1800" spc="-1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Advent Pro"/>
                    </a:rPr>
                    <a:t> </a:t>
                  </a:r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: </a:t>
                  </a:r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도심지</a:t>
                  </a:r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pPr>
                        <m:e>
                          <m:r>
                            <a:rPr lang="ko-KR" altLang="en-US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약</m:t>
                          </m:r>
                          <m:r>
                            <a:rPr lang="en-US" altLang="ko-KR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 3</m:t>
                          </m:r>
                          <m:r>
                            <a:rPr lang="en-US" altLang="ko-KR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𝑘𝑚</m:t>
                          </m:r>
                        </m:e>
                        <m:sup>
                          <m:r>
                            <a:rPr lang="en-US" altLang="ko-KR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의 크기</a:t>
                  </a:r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높은 건물들이 다수 배치</a:t>
                  </a:r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나무와 같은 환경 오브젝트들이 다수 존재</a:t>
                  </a:r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여러 개의 오브젝트들</a:t>
                  </a:r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342900" indent="342900">
                    <a:buFont typeface="나눔스퀘어 Bold" panose="020B0600000101010101" pitchFamily="50" charset="-127"/>
                    <a:buChar char="‐"/>
                    <a:defRPr/>
                  </a:pP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플레이어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</a:t>
                  </a: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헬기 기체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)</a:t>
                  </a:r>
                </a:p>
                <a:p>
                  <a:pPr marL="342900" indent="342900">
                    <a:buFont typeface="나눔스퀘어 Bold" panose="020B0600000101010101" pitchFamily="50" charset="-127"/>
                    <a:buChar char="‐"/>
                    <a:defRPr/>
                  </a:pP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장애물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</a:t>
                  </a: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나무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, </a:t>
                  </a: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고층 건물 등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)</a:t>
                  </a:r>
                </a:p>
                <a:p>
                  <a:pPr marL="342900" indent="342900">
                    <a:buFont typeface="나눔스퀘어 Bold" panose="020B0600000101010101" pitchFamily="50" charset="-127"/>
                    <a:buChar char="‐"/>
                    <a:defRPr/>
                  </a:pP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적 종류 총 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개</a:t>
                  </a:r>
                  <a:endPara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342900" indent="342900">
                    <a:buFont typeface="나눔스퀘어 Bold" panose="020B0600000101010101" pitchFamily="50" charset="-127"/>
                    <a:buChar char="‐"/>
                    <a:defRPr/>
                  </a:pP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고층 건물 존재 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</a:t>
                  </a:r>
                  <a:r>
                    <a:rPr lang="en-US" altLang="ko-KR" sz="1600" dirty="0" err="1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etc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: </a:t>
                  </a: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마천루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AB33121-42C3-403E-D6F2-6C6D743CE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803" y="1539436"/>
                  <a:ext cx="5231726" cy="3022430"/>
                </a:xfrm>
                <a:prstGeom prst="rect">
                  <a:avLst/>
                </a:prstGeom>
                <a:blipFill>
                  <a:blip r:embed="rId3"/>
                  <a:stretch>
                    <a:fillRect l="-816" t="-1210" b="-161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8852A0D-4245-33F9-F5C9-009AFBBBF6D0}"/>
                </a:ext>
              </a:extLst>
            </p:cNvPr>
            <p:cNvSpPr/>
            <p:nvPr/>
          </p:nvSpPr>
          <p:spPr>
            <a:xfrm>
              <a:off x="8919337" y="1061968"/>
              <a:ext cx="720000" cy="3960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맵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8C10310-3063-6905-7A3D-38FDB32DAEE2}"/>
                </a:ext>
              </a:extLst>
            </p:cNvPr>
            <p:cNvSpPr/>
            <p:nvPr/>
          </p:nvSpPr>
          <p:spPr>
            <a:xfrm>
              <a:off x="8559337" y="2755285"/>
              <a:ext cx="1440000" cy="3960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오브젝트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7CF93FE-56B3-EA53-147C-749DD135F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32" y="2018429"/>
            <a:ext cx="5467668" cy="28211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A2A257B-BC03-47CE-4873-4E63858DD089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1D2C80B1-05D8-B760-2A0E-C2C72FDD9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30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83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9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6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66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A79F7-F6B8-77C6-06C8-A53F391C1F9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7.1.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5D7DF343-DF86-6CF3-B623-249A1D99E489}"/>
              </a:ext>
            </a:extLst>
          </p:cNvPr>
          <p:cNvSpPr txBox="1">
            <a:spLocks/>
          </p:cNvSpPr>
          <p:nvPr/>
        </p:nvSpPr>
        <p:spPr>
          <a:xfrm>
            <a:off x="11802121" y="6492875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32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B2E1B4F-9CD6-98C6-26DF-0EE379DC0C6B}"/>
              </a:ext>
            </a:extLst>
          </p:cNvPr>
          <p:cNvGrpSpPr/>
          <p:nvPr/>
        </p:nvGrpSpPr>
        <p:grpSpPr>
          <a:xfrm>
            <a:off x="3136952" y="896763"/>
            <a:ext cx="5938912" cy="3159122"/>
            <a:chOff x="169423" y="952624"/>
            <a:chExt cx="3876548" cy="228600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50AD619-9359-6B7F-2F85-71D3D38B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423" y="952624"/>
              <a:ext cx="3876548" cy="2286000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E35DB48-73B5-36E1-4636-B9B29F225220}"/>
                </a:ext>
              </a:extLst>
            </p:cNvPr>
            <p:cNvSpPr/>
            <p:nvPr/>
          </p:nvSpPr>
          <p:spPr>
            <a:xfrm>
              <a:off x="169423" y="999683"/>
              <a:ext cx="1870392" cy="5829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8132F83-3417-A64E-2DAD-DCB9D116DA7F}"/>
                </a:ext>
              </a:extLst>
            </p:cNvPr>
            <p:cNvSpPr/>
            <p:nvPr/>
          </p:nvSpPr>
          <p:spPr>
            <a:xfrm>
              <a:off x="242088" y="2417885"/>
              <a:ext cx="589172" cy="4825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39CB56F2-83D1-59B7-0235-8298357F0DBC}"/>
              </a:ext>
            </a:extLst>
          </p:cNvPr>
          <p:cNvSpPr/>
          <p:nvPr/>
        </p:nvSpPr>
        <p:spPr>
          <a:xfrm>
            <a:off x="4033686" y="3464523"/>
            <a:ext cx="234416" cy="2350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E689ACF-85E8-8CF0-17B1-97EB9A7B75D2}"/>
              </a:ext>
            </a:extLst>
          </p:cNvPr>
          <p:cNvSpPr/>
          <p:nvPr/>
        </p:nvSpPr>
        <p:spPr>
          <a:xfrm>
            <a:off x="5885204" y="1646975"/>
            <a:ext cx="234416" cy="2350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D52A6F39-2BF3-5440-B2A4-468D4894B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402909"/>
              </p:ext>
            </p:extLst>
          </p:nvPr>
        </p:nvGraphicFramePr>
        <p:xfrm>
          <a:off x="428272" y="4166977"/>
          <a:ext cx="11457373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228">
                  <a:extLst>
                    <a:ext uri="{9D8B030D-6E8A-4147-A177-3AD203B41FA5}">
                      <a16:colId xmlns:a16="http://schemas.microsoft.com/office/drawing/2014/main" val="3373783862"/>
                    </a:ext>
                  </a:extLst>
                </a:gridCol>
                <a:gridCol w="5204457">
                  <a:extLst>
                    <a:ext uri="{9D8B030D-6E8A-4147-A177-3AD203B41FA5}">
                      <a16:colId xmlns:a16="http://schemas.microsoft.com/office/drawing/2014/main" val="2411493609"/>
                    </a:ext>
                  </a:extLst>
                </a:gridCol>
                <a:gridCol w="1263751">
                  <a:extLst>
                    <a:ext uri="{9D8B030D-6E8A-4147-A177-3AD203B41FA5}">
                      <a16:colId xmlns:a16="http://schemas.microsoft.com/office/drawing/2014/main" val="2590516080"/>
                    </a:ext>
                  </a:extLst>
                </a:gridCol>
                <a:gridCol w="4464937">
                  <a:extLst>
                    <a:ext uri="{9D8B030D-6E8A-4147-A177-3AD203B41FA5}">
                      <a16:colId xmlns:a16="http://schemas.microsoft.com/office/drawing/2014/main" val="4094359022"/>
                    </a:ext>
                  </a:extLst>
                </a:gridCol>
              </a:tblGrid>
              <a:tr h="139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시작 위치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204408"/>
                  </a:ext>
                </a:extLst>
              </a:tr>
              <a:tr h="139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게임 로고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Image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(0, 0)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27862"/>
                  </a:ext>
                </a:extLst>
              </a:tr>
              <a:tr h="139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게임 시작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종료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(100, height/2 + 100)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683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4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33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A79F7-F6B8-77C6-06C8-A53F391C1F9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7.1.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E6D877-7650-D822-CD0D-079CC1EC5C2A}"/>
              </a:ext>
            </a:extLst>
          </p:cNvPr>
          <p:cNvGrpSpPr/>
          <p:nvPr/>
        </p:nvGrpSpPr>
        <p:grpSpPr>
          <a:xfrm>
            <a:off x="3136952" y="896763"/>
            <a:ext cx="5938912" cy="3159122"/>
            <a:chOff x="3136952" y="896763"/>
            <a:chExt cx="5938912" cy="31591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7626239-1CAE-4ED1-5645-69E802B5A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6952" y="896763"/>
              <a:ext cx="5938912" cy="3159122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A46C84F-5D2E-2895-D82F-BDB05B715C48}"/>
                </a:ext>
              </a:extLst>
            </p:cNvPr>
            <p:cNvSpPr/>
            <p:nvPr/>
          </p:nvSpPr>
          <p:spPr>
            <a:xfrm>
              <a:off x="7965831" y="1441938"/>
              <a:ext cx="158994" cy="1670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1A40A1E-31CB-7A62-F906-8BA885E7F278}"/>
                </a:ext>
              </a:extLst>
            </p:cNvPr>
            <p:cNvSpPr/>
            <p:nvPr/>
          </p:nvSpPr>
          <p:spPr>
            <a:xfrm>
              <a:off x="6236090" y="1608992"/>
              <a:ext cx="850509" cy="3293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90EFA2C-2CDF-7A07-E977-E5D5C984B476}"/>
                </a:ext>
              </a:extLst>
            </p:cNvPr>
            <p:cNvSpPr/>
            <p:nvPr/>
          </p:nvSpPr>
          <p:spPr>
            <a:xfrm>
              <a:off x="7194819" y="1608992"/>
              <a:ext cx="850509" cy="3293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B52307-EE43-21FE-6CF4-05393F56D519}"/>
                </a:ext>
              </a:extLst>
            </p:cNvPr>
            <p:cNvSpPr/>
            <p:nvPr/>
          </p:nvSpPr>
          <p:spPr>
            <a:xfrm>
              <a:off x="4262437" y="1489930"/>
              <a:ext cx="666751" cy="3722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7B6D7B-99DE-5A45-2E23-11DF0E7AA476}"/>
                </a:ext>
              </a:extLst>
            </p:cNvPr>
            <p:cNvSpPr/>
            <p:nvPr/>
          </p:nvSpPr>
          <p:spPr>
            <a:xfrm>
              <a:off x="4182940" y="1441938"/>
              <a:ext cx="3941885" cy="2234712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002D3E9-F701-02A7-7836-EEB9A1B19F08}"/>
                </a:ext>
              </a:extLst>
            </p:cNvPr>
            <p:cNvSpPr/>
            <p:nvPr/>
          </p:nvSpPr>
          <p:spPr>
            <a:xfrm>
              <a:off x="4219575" y="2105392"/>
              <a:ext cx="3825754" cy="2158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F13E1F3-0145-8092-45BE-B122A82C4E48}"/>
                </a:ext>
              </a:extLst>
            </p:cNvPr>
            <p:cNvSpPr/>
            <p:nvPr/>
          </p:nvSpPr>
          <p:spPr>
            <a:xfrm>
              <a:off x="4035354" y="1305786"/>
              <a:ext cx="227083" cy="1933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7901D5B-7800-A541-993D-CF04E32DDBB5}"/>
                </a:ext>
              </a:extLst>
            </p:cNvPr>
            <p:cNvSpPr/>
            <p:nvPr/>
          </p:nvSpPr>
          <p:spPr>
            <a:xfrm>
              <a:off x="4855396" y="1783154"/>
              <a:ext cx="153289" cy="159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332346F-6BB0-CE58-B617-83FAEB1B9CBA}"/>
                </a:ext>
              </a:extLst>
            </p:cNvPr>
            <p:cNvSpPr/>
            <p:nvPr/>
          </p:nvSpPr>
          <p:spPr>
            <a:xfrm>
              <a:off x="6127870" y="1858767"/>
              <a:ext cx="168256" cy="159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3</a:t>
              </a:r>
              <a:endParaRPr lang="ko-KR" altLang="en-US" sz="11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EF108CF-D749-A969-C5AD-D48258C2CD25}"/>
                </a:ext>
              </a:extLst>
            </p:cNvPr>
            <p:cNvSpPr/>
            <p:nvPr/>
          </p:nvSpPr>
          <p:spPr>
            <a:xfrm>
              <a:off x="7115322" y="1866681"/>
              <a:ext cx="168256" cy="159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4</a:t>
              </a:r>
              <a:endParaRPr lang="ko-KR" altLang="en-US" sz="1100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D2A943B-7B9F-6F88-9B4E-A27EAAB1808B}"/>
                </a:ext>
              </a:extLst>
            </p:cNvPr>
            <p:cNvSpPr/>
            <p:nvPr/>
          </p:nvSpPr>
          <p:spPr>
            <a:xfrm>
              <a:off x="7877072" y="1351388"/>
              <a:ext cx="168256" cy="159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5</a:t>
              </a:r>
              <a:endParaRPr lang="ko-KR" altLang="en-US" sz="1100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20C46F6-26D5-5216-7427-772C4C8A79A2}"/>
                </a:ext>
              </a:extLst>
            </p:cNvPr>
            <p:cNvSpPr/>
            <p:nvPr/>
          </p:nvSpPr>
          <p:spPr>
            <a:xfrm>
              <a:off x="4540147" y="2239801"/>
              <a:ext cx="168256" cy="159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6</a:t>
              </a:r>
              <a:endParaRPr lang="ko-KR" altLang="en-US" sz="11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BB645B4-C330-214B-56D4-0064780EAC5B}"/>
                </a:ext>
              </a:extLst>
            </p:cNvPr>
            <p:cNvSpPr/>
            <p:nvPr/>
          </p:nvSpPr>
          <p:spPr>
            <a:xfrm>
              <a:off x="5819775" y="3490913"/>
              <a:ext cx="538163" cy="1238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015F160-0FD9-0CDE-8F7B-CF81325F8ED3}"/>
                </a:ext>
              </a:extLst>
            </p:cNvPr>
            <p:cNvSpPr/>
            <p:nvPr/>
          </p:nvSpPr>
          <p:spPr>
            <a:xfrm>
              <a:off x="6273810" y="3414801"/>
              <a:ext cx="168256" cy="159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7</a:t>
              </a:r>
              <a:endParaRPr lang="ko-KR" altLang="en-US" sz="1100" dirty="0"/>
            </a:p>
          </p:txBody>
        </p:sp>
      </p:grp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CAF8F14-4A2A-478D-7C23-178777D18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2665"/>
              </p:ext>
            </p:extLst>
          </p:nvPr>
        </p:nvGraphicFramePr>
        <p:xfrm>
          <a:off x="428272" y="4166977"/>
          <a:ext cx="11457373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228">
                  <a:extLst>
                    <a:ext uri="{9D8B030D-6E8A-4147-A177-3AD203B41FA5}">
                      <a16:colId xmlns:a16="http://schemas.microsoft.com/office/drawing/2014/main" val="3373783862"/>
                    </a:ext>
                  </a:extLst>
                </a:gridCol>
                <a:gridCol w="5204457">
                  <a:extLst>
                    <a:ext uri="{9D8B030D-6E8A-4147-A177-3AD203B41FA5}">
                      <a16:colId xmlns:a16="http://schemas.microsoft.com/office/drawing/2014/main" val="2411493609"/>
                    </a:ext>
                  </a:extLst>
                </a:gridCol>
                <a:gridCol w="1263751">
                  <a:extLst>
                    <a:ext uri="{9D8B030D-6E8A-4147-A177-3AD203B41FA5}">
                      <a16:colId xmlns:a16="http://schemas.microsoft.com/office/drawing/2014/main" val="2590516080"/>
                    </a:ext>
                  </a:extLst>
                </a:gridCol>
                <a:gridCol w="4464937">
                  <a:extLst>
                    <a:ext uri="{9D8B030D-6E8A-4147-A177-3AD203B41FA5}">
                      <a16:colId xmlns:a16="http://schemas.microsoft.com/office/drawing/2014/main" val="4094359022"/>
                    </a:ext>
                  </a:extLst>
                </a:gridCol>
              </a:tblGrid>
              <a:tr h="322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시작 위치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204408"/>
                  </a:ext>
                </a:extLst>
              </a:tr>
              <a:tr h="241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로비 전체 표시 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Image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(width/2 – </a:t>
                      </a:r>
                      <a:r>
                        <a:rPr lang="en-US" altLang="ko-KR" sz="1400" dirty="0" err="1"/>
                        <a:t>texture.x</a:t>
                      </a:r>
                      <a:r>
                        <a:rPr lang="en-US" altLang="ko-KR" sz="1400" dirty="0"/>
                        <a:t>/2, height/2 - </a:t>
                      </a:r>
                      <a:r>
                        <a:rPr lang="en-US" altLang="ko-KR" sz="1400" dirty="0" err="1"/>
                        <a:t>texture.y</a:t>
                      </a:r>
                      <a:r>
                        <a:rPr lang="en-US" altLang="ko-KR" sz="1400" dirty="0"/>
                        <a:t>/2)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27862"/>
                  </a:ext>
                </a:extLst>
              </a:tr>
              <a:tr h="241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로비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(no1_pos.x + 10</a:t>
                      </a:r>
                      <a:r>
                        <a:rPr lang="en-US" altLang="ko-KR" sz="1400"/>
                        <a:t>, no1_pos.y + 10)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683882"/>
                  </a:ext>
                </a:extLst>
              </a:tr>
              <a:tr h="241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빠른 시작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(width/2 + 20, no1_pos.y + 100)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350330"/>
                  </a:ext>
                </a:extLst>
              </a:tr>
              <a:tr h="241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방 만들기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(no3_pos.x + </a:t>
                      </a:r>
                      <a:r>
                        <a:rPr lang="en-US" altLang="ko-KR" sz="1400" dirty="0" err="1"/>
                        <a:t>texture.x</a:t>
                      </a:r>
                      <a:r>
                        <a:rPr lang="en-US" altLang="ko-KR" sz="1400" dirty="0"/>
                        <a:t> + 20, no1_pos.y + 100)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677446"/>
                  </a:ext>
                </a:extLst>
              </a:tr>
              <a:tr h="241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돌아가기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(width – no1_pos.x – </a:t>
                      </a:r>
                      <a:r>
                        <a:rPr lang="en-US" altLang="ko-KR" sz="1400" dirty="0" err="1"/>
                        <a:t>texture.x</a:t>
                      </a:r>
                      <a:r>
                        <a:rPr lang="en-US" altLang="ko-KR" sz="1400" dirty="0"/>
                        <a:t>, no1_pos.y)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281937"/>
                  </a:ext>
                </a:extLst>
              </a:tr>
              <a:tr h="241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만들어진 방 정보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방 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인원 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준비 상태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Text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(no1_pos.x + 10, no1_pos.y + 300 + n)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470728"/>
                  </a:ext>
                </a:extLst>
              </a:tr>
              <a:tr h="241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방 목록 페이지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(width/2 – </a:t>
                      </a:r>
                      <a:r>
                        <a:rPr lang="en-US" altLang="ko-KR" sz="1400" dirty="0" err="1"/>
                        <a:t>texture.x</a:t>
                      </a:r>
                      <a:r>
                        <a:rPr lang="en-US" altLang="ko-KR" sz="1400" dirty="0"/>
                        <a:t>/2, height – no1_pos.y - 20)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214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3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A79F7-F6B8-77C6-06C8-A53F391C1F9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7.1.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B5FFB423-D805-93D4-3AE0-4F35BD194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34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3D7CCF-7B25-843E-1171-805AD62A9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52" y="906999"/>
            <a:ext cx="5938912" cy="31488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0A01076-2D4D-280F-07E7-0EF2FC1C8A00}"/>
              </a:ext>
            </a:extLst>
          </p:cNvPr>
          <p:cNvSpPr/>
          <p:nvPr/>
        </p:nvSpPr>
        <p:spPr>
          <a:xfrm>
            <a:off x="6081994" y="2004901"/>
            <a:ext cx="1872316" cy="35122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AA0129-E075-3BF3-C4A2-B74D7CDDE5E1}"/>
              </a:ext>
            </a:extLst>
          </p:cNvPr>
          <p:cNvSpPr/>
          <p:nvPr/>
        </p:nvSpPr>
        <p:spPr>
          <a:xfrm>
            <a:off x="6674667" y="2628900"/>
            <a:ext cx="511858" cy="16322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03A10-1AFA-3F93-F0E8-B92BDF3568C0}"/>
              </a:ext>
            </a:extLst>
          </p:cNvPr>
          <p:cNvSpPr/>
          <p:nvPr/>
        </p:nvSpPr>
        <p:spPr>
          <a:xfrm>
            <a:off x="4438651" y="2647950"/>
            <a:ext cx="346678" cy="14417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BB9BD8-9ED0-A44B-79B3-F4C454064180}"/>
              </a:ext>
            </a:extLst>
          </p:cNvPr>
          <p:cNvSpPr/>
          <p:nvPr/>
        </p:nvSpPr>
        <p:spPr>
          <a:xfrm>
            <a:off x="4276725" y="2646074"/>
            <a:ext cx="143480" cy="14417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14CA60-333F-0EAF-C0E0-580DF1AEF708}"/>
              </a:ext>
            </a:extLst>
          </p:cNvPr>
          <p:cNvSpPr/>
          <p:nvPr/>
        </p:nvSpPr>
        <p:spPr>
          <a:xfrm>
            <a:off x="7443787" y="2627024"/>
            <a:ext cx="319088" cy="16322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BBAB48-5856-C6A1-FCD6-FC56231ADA19}"/>
              </a:ext>
            </a:extLst>
          </p:cNvPr>
          <p:cNvSpPr/>
          <p:nvPr/>
        </p:nvSpPr>
        <p:spPr>
          <a:xfrm>
            <a:off x="4118400" y="1936750"/>
            <a:ext cx="4006425" cy="1282700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62E2D8-E8A6-AB50-77B8-B6B6AA9F2A26}"/>
              </a:ext>
            </a:extLst>
          </p:cNvPr>
          <p:cNvSpPr/>
          <p:nvPr/>
        </p:nvSpPr>
        <p:spPr>
          <a:xfrm>
            <a:off x="4188920" y="1936750"/>
            <a:ext cx="1062530" cy="41937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92394D-37F3-597A-3E14-9332F6F9A2C2}"/>
              </a:ext>
            </a:extLst>
          </p:cNvPr>
          <p:cNvSpPr/>
          <p:nvPr/>
        </p:nvSpPr>
        <p:spPr>
          <a:xfrm>
            <a:off x="7954310" y="1907614"/>
            <a:ext cx="158610" cy="14740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B7DC705-5199-7DB9-9130-FD88C2A5EB00}"/>
              </a:ext>
            </a:extLst>
          </p:cNvPr>
          <p:cNvSpPr/>
          <p:nvPr/>
        </p:nvSpPr>
        <p:spPr>
          <a:xfrm>
            <a:off x="3961837" y="1784527"/>
            <a:ext cx="227083" cy="19335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FD5894A-65D5-502A-2599-0DA41BC4DB57}"/>
              </a:ext>
            </a:extLst>
          </p:cNvPr>
          <p:cNvSpPr/>
          <p:nvPr/>
        </p:nvSpPr>
        <p:spPr>
          <a:xfrm>
            <a:off x="5171405" y="2273861"/>
            <a:ext cx="227083" cy="193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16689DE-5BE4-7C20-A0B7-7C9274D5B93A}"/>
              </a:ext>
            </a:extLst>
          </p:cNvPr>
          <p:cNvSpPr/>
          <p:nvPr/>
        </p:nvSpPr>
        <p:spPr>
          <a:xfrm>
            <a:off x="7840768" y="2258601"/>
            <a:ext cx="227083" cy="193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5F15297-5355-ADDF-75EE-0C2C2C940170}"/>
              </a:ext>
            </a:extLst>
          </p:cNvPr>
          <p:cNvSpPr/>
          <p:nvPr/>
        </p:nvSpPr>
        <p:spPr>
          <a:xfrm>
            <a:off x="8048625" y="2013888"/>
            <a:ext cx="227083" cy="193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1ABA421-785A-F9F9-E6BC-0956F8DD164A}"/>
              </a:ext>
            </a:extLst>
          </p:cNvPr>
          <p:cNvSpPr/>
          <p:nvPr/>
        </p:nvSpPr>
        <p:spPr>
          <a:xfrm>
            <a:off x="4144737" y="2749117"/>
            <a:ext cx="227083" cy="193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2EDCEE6-12EF-1C8B-959B-2A5AE19CAFF5}"/>
              </a:ext>
            </a:extLst>
          </p:cNvPr>
          <p:cNvSpPr/>
          <p:nvPr/>
        </p:nvSpPr>
        <p:spPr>
          <a:xfrm>
            <a:off x="7079385" y="2731445"/>
            <a:ext cx="227083" cy="193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C4189A3-7498-B7F6-66D3-329C9015D474}"/>
              </a:ext>
            </a:extLst>
          </p:cNvPr>
          <p:cNvSpPr/>
          <p:nvPr/>
        </p:nvSpPr>
        <p:spPr>
          <a:xfrm>
            <a:off x="7685230" y="2718161"/>
            <a:ext cx="227083" cy="193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8</a:t>
            </a:r>
            <a:endParaRPr lang="ko-KR" altLang="en-US" sz="11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D966D34-F0BB-91F5-D0F8-262323EB0A5D}"/>
              </a:ext>
            </a:extLst>
          </p:cNvPr>
          <p:cNvSpPr/>
          <p:nvPr/>
        </p:nvSpPr>
        <p:spPr>
          <a:xfrm>
            <a:off x="4718511" y="2730164"/>
            <a:ext cx="227083" cy="193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3340F55F-4EB8-0578-6C95-0BDD73AD6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039083"/>
              </p:ext>
            </p:extLst>
          </p:nvPr>
        </p:nvGraphicFramePr>
        <p:xfrm>
          <a:off x="428272" y="4166976"/>
          <a:ext cx="11457373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228">
                  <a:extLst>
                    <a:ext uri="{9D8B030D-6E8A-4147-A177-3AD203B41FA5}">
                      <a16:colId xmlns:a16="http://schemas.microsoft.com/office/drawing/2014/main" val="3373783862"/>
                    </a:ext>
                  </a:extLst>
                </a:gridCol>
                <a:gridCol w="5204457">
                  <a:extLst>
                    <a:ext uri="{9D8B030D-6E8A-4147-A177-3AD203B41FA5}">
                      <a16:colId xmlns:a16="http://schemas.microsoft.com/office/drawing/2014/main" val="2411493609"/>
                    </a:ext>
                  </a:extLst>
                </a:gridCol>
                <a:gridCol w="1263751">
                  <a:extLst>
                    <a:ext uri="{9D8B030D-6E8A-4147-A177-3AD203B41FA5}">
                      <a16:colId xmlns:a16="http://schemas.microsoft.com/office/drawing/2014/main" val="2590516080"/>
                    </a:ext>
                  </a:extLst>
                </a:gridCol>
                <a:gridCol w="4464937">
                  <a:extLst>
                    <a:ext uri="{9D8B030D-6E8A-4147-A177-3AD203B41FA5}">
                      <a16:colId xmlns:a16="http://schemas.microsoft.com/office/drawing/2014/main" val="4094359022"/>
                    </a:ext>
                  </a:extLst>
                </a:gridCol>
              </a:tblGrid>
              <a:tr h="374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시작 위치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204408"/>
                  </a:ext>
                </a:extLst>
              </a:tr>
              <a:tr h="265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방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표시 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Image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(width/2 – </a:t>
                      </a:r>
                      <a:r>
                        <a:rPr lang="en-US" altLang="ko-KR" sz="1100" dirty="0" err="1"/>
                        <a:t>texture.x</a:t>
                      </a:r>
                      <a:r>
                        <a:rPr lang="en-US" altLang="ko-KR" sz="1100" dirty="0"/>
                        <a:t>/2, height/2 - </a:t>
                      </a:r>
                      <a:r>
                        <a:rPr lang="en-US" altLang="ko-KR" sz="1100" dirty="0" err="1"/>
                        <a:t>texture.y</a:t>
                      </a:r>
                      <a:r>
                        <a:rPr lang="en-US" altLang="ko-KR" sz="1100" dirty="0"/>
                        <a:t>/2)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27862"/>
                  </a:ext>
                </a:extLst>
              </a:tr>
              <a:tr h="265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방 번호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방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Text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(no1_pos.x + 10, no1_pos.y + 10)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683882"/>
                  </a:ext>
                </a:extLst>
              </a:tr>
              <a:tr h="265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게임 시작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준비 버튼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방장은 게임 시작만 누를 수 있음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준비 버튼 </a:t>
                      </a:r>
                      <a:r>
                        <a:rPr lang="en-US" altLang="ko-KR" sz="1100" dirty="0"/>
                        <a:t>X)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Image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(width/2 + 20, no1_pos.y + 100)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350330"/>
                  </a:ext>
                </a:extLst>
              </a:tr>
              <a:tr h="265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돌아가기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Image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(width – no1_pos.x – </a:t>
                      </a:r>
                      <a:r>
                        <a:rPr lang="en-US" altLang="ko-KR" sz="1100" dirty="0" err="1"/>
                        <a:t>texture.x</a:t>
                      </a:r>
                      <a:r>
                        <a:rPr lang="en-US" altLang="ko-KR" sz="1100" dirty="0"/>
                        <a:t>, no1_pos.y + 100)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677446"/>
                  </a:ext>
                </a:extLst>
              </a:tr>
              <a:tr h="265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자기 자신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다른 플레이어가 들어왔을 때 자신이 누구인지 표시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Image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(no1_pos.x + 10, no1_pos.y + 300 + n)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281937"/>
                  </a:ext>
                </a:extLst>
              </a:tr>
              <a:tr h="265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자신의 닉네임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Text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(no1_pos.x + 30, no1_pos.y + 300 + n)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470728"/>
                  </a:ext>
                </a:extLst>
              </a:tr>
              <a:tr h="265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역할 선택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군인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헬기</a:t>
                      </a:r>
                      <a:r>
                        <a:rPr lang="en-US" altLang="ko-KR" sz="1100" dirty="0"/>
                        <a:t>) </a:t>
                      </a:r>
                      <a:r>
                        <a:rPr lang="ko-KR" altLang="en-US" sz="1100" dirty="0"/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Image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(width/2 + 40, no1_pos.y + 300 + n)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214255"/>
                  </a:ext>
                </a:extLst>
              </a:tr>
              <a:tr h="265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준비 상태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준비 버튼을 누르지 않으면 준비 중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누르면 준비 완료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방장은 방장으로 표시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Image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(width/2 + 200, no1_pos.y + 300 + n)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359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72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7.2. Stage 1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3F81F2A-DCB2-BE4C-2937-4E691473527D}"/>
              </a:ext>
            </a:extLst>
          </p:cNvPr>
          <p:cNvGrpSpPr/>
          <p:nvPr/>
        </p:nvGrpSpPr>
        <p:grpSpPr>
          <a:xfrm>
            <a:off x="3126544" y="902087"/>
            <a:ext cx="5938912" cy="3148474"/>
            <a:chOff x="388138" y="1084083"/>
            <a:chExt cx="6858976" cy="468983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4028A7F-5377-BA61-D25A-B1E37F6E8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138" y="1084083"/>
              <a:ext cx="6858976" cy="4689834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AB377D4-BDE9-5178-BDCB-F4B40C157709}"/>
                </a:ext>
              </a:extLst>
            </p:cNvPr>
            <p:cNvGrpSpPr/>
            <p:nvPr/>
          </p:nvGrpSpPr>
          <p:grpSpPr>
            <a:xfrm>
              <a:off x="388138" y="1084083"/>
              <a:ext cx="897236" cy="727826"/>
              <a:chOff x="388138" y="1084083"/>
              <a:chExt cx="897236" cy="727826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88527E5-6459-4112-B09E-4318C581ED6A}"/>
                  </a:ext>
                </a:extLst>
              </p:cNvPr>
              <p:cNvSpPr/>
              <p:nvPr/>
            </p:nvSpPr>
            <p:spPr>
              <a:xfrm>
                <a:off x="388138" y="1084083"/>
                <a:ext cx="766105" cy="62479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DF6115E-C7AE-6969-EAE5-51947EE8D284}"/>
                  </a:ext>
                </a:extLst>
              </p:cNvPr>
              <p:cNvSpPr/>
              <p:nvPr/>
            </p:nvSpPr>
            <p:spPr>
              <a:xfrm>
                <a:off x="1023111" y="1523897"/>
                <a:ext cx="262263" cy="28801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EDB8FFF-6814-F835-2263-898F29B86C10}"/>
                </a:ext>
              </a:extLst>
            </p:cNvPr>
            <p:cNvGrpSpPr/>
            <p:nvPr/>
          </p:nvGrpSpPr>
          <p:grpSpPr>
            <a:xfrm>
              <a:off x="3307325" y="1084083"/>
              <a:ext cx="1245905" cy="1074094"/>
              <a:chOff x="3307325" y="1084083"/>
              <a:chExt cx="1245905" cy="107409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E8C71C9-0990-1111-173A-A0B4124A4F17}"/>
                  </a:ext>
                </a:extLst>
              </p:cNvPr>
              <p:cNvSpPr/>
              <p:nvPr/>
            </p:nvSpPr>
            <p:spPr>
              <a:xfrm>
                <a:off x="3307325" y="1084083"/>
                <a:ext cx="1114773" cy="8796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A9C6B12D-D5A8-64FE-8486-526CA2F0B904}"/>
                  </a:ext>
                </a:extLst>
              </p:cNvPr>
              <p:cNvSpPr/>
              <p:nvPr/>
            </p:nvSpPr>
            <p:spPr>
              <a:xfrm>
                <a:off x="4290967" y="1870165"/>
                <a:ext cx="262263" cy="28801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06E80F1-783A-2178-36E2-C2CA2432A872}"/>
                </a:ext>
              </a:extLst>
            </p:cNvPr>
            <p:cNvGrpSpPr/>
            <p:nvPr/>
          </p:nvGrpSpPr>
          <p:grpSpPr>
            <a:xfrm>
              <a:off x="6025827" y="1346410"/>
              <a:ext cx="1221286" cy="1166043"/>
              <a:chOff x="6025827" y="1346410"/>
              <a:chExt cx="1221286" cy="1166043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25B092-BC20-B54E-AD0C-4C374811B9E8}"/>
                  </a:ext>
                </a:extLst>
              </p:cNvPr>
              <p:cNvSpPr/>
              <p:nvPr/>
            </p:nvSpPr>
            <p:spPr>
              <a:xfrm>
                <a:off x="6132340" y="1346410"/>
                <a:ext cx="1114773" cy="102203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53ABB6C8-6DB5-3CAF-F5BC-A1AB30B4FB93}"/>
                  </a:ext>
                </a:extLst>
              </p:cNvPr>
              <p:cNvSpPr/>
              <p:nvPr/>
            </p:nvSpPr>
            <p:spPr>
              <a:xfrm>
                <a:off x="6025827" y="2224441"/>
                <a:ext cx="262263" cy="28801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6CF4E7A-3CF3-954D-E46D-7444C350E84A}"/>
                </a:ext>
              </a:extLst>
            </p:cNvPr>
            <p:cNvGrpSpPr/>
            <p:nvPr/>
          </p:nvGrpSpPr>
          <p:grpSpPr>
            <a:xfrm>
              <a:off x="5610101" y="5012608"/>
              <a:ext cx="1637013" cy="761308"/>
              <a:chOff x="5610101" y="5012608"/>
              <a:chExt cx="1637013" cy="76130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F176104-7D44-6335-9CF0-B7ABADDBB1A4}"/>
                  </a:ext>
                </a:extLst>
              </p:cNvPr>
              <p:cNvSpPr/>
              <p:nvPr/>
            </p:nvSpPr>
            <p:spPr>
              <a:xfrm>
                <a:off x="5741233" y="5156615"/>
                <a:ext cx="1505881" cy="61730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6355447F-63CA-4169-518D-2635A13336BE}"/>
                  </a:ext>
                </a:extLst>
              </p:cNvPr>
              <p:cNvSpPr/>
              <p:nvPr/>
            </p:nvSpPr>
            <p:spPr>
              <a:xfrm>
                <a:off x="5610101" y="5012608"/>
                <a:ext cx="262263" cy="28801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6</a:t>
                </a:r>
                <a:endParaRPr lang="ko-KR" altLang="en-US" dirty="0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0262F23-50BE-C841-DB80-70125855F1EB}"/>
                </a:ext>
              </a:extLst>
            </p:cNvPr>
            <p:cNvGrpSpPr/>
            <p:nvPr/>
          </p:nvGrpSpPr>
          <p:grpSpPr>
            <a:xfrm>
              <a:off x="400158" y="4388950"/>
              <a:ext cx="1245905" cy="1074094"/>
              <a:chOff x="3307325" y="1084083"/>
              <a:chExt cx="1245905" cy="107409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92A2280-B56E-395F-7CB9-18509F5B449B}"/>
                  </a:ext>
                </a:extLst>
              </p:cNvPr>
              <p:cNvSpPr/>
              <p:nvPr/>
            </p:nvSpPr>
            <p:spPr>
              <a:xfrm>
                <a:off x="3307325" y="1084083"/>
                <a:ext cx="1114773" cy="8796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16A33796-F381-6DAB-9ECD-6D63259B47D8}"/>
                  </a:ext>
                </a:extLst>
              </p:cNvPr>
              <p:cNvSpPr/>
              <p:nvPr/>
            </p:nvSpPr>
            <p:spPr>
              <a:xfrm>
                <a:off x="4290967" y="1870165"/>
                <a:ext cx="262263" cy="28801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4</a:t>
                </a:r>
                <a:endParaRPr lang="ko-KR" altLang="en-US" dirty="0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ECE59AD-A7EA-D526-4F75-A611A1EECC01}"/>
                </a:ext>
              </a:extLst>
            </p:cNvPr>
            <p:cNvGrpSpPr/>
            <p:nvPr/>
          </p:nvGrpSpPr>
          <p:grpSpPr>
            <a:xfrm>
              <a:off x="5253668" y="3410883"/>
              <a:ext cx="1957105" cy="1023634"/>
              <a:chOff x="2464993" y="1084083"/>
              <a:chExt cx="1957105" cy="1023634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7C9AF78-608C-7539-677A-E21754B216A2}"/>
                  </a:ext>
                </a:extLst>
              </p:cNvPr>
              <p:cNvSpPr/>
              <p:nvPr/>
            </p:nvSpPr>
            <p:spPr>
              <a:xfrm>
                <a:off x="2596125" y="1084083"/>
                <a:ext cx="1825973" cy="8796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139AA9-9109-327A-BFCE-71836FF5BD83}"/>
                  </a:ext>
                </a:extLst>
              </p:cNvPr>
              <p:cNvSpPr/>
              <p:nvPr/>
            </p:nvSpPr>
            <p:spPr>
              <a:xfrm>
                <a:off x="2464993" y="1819705"/>
                <a:ext cx="262263" cy="28801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5</a:t>
                </a:r>
                <a:endParaRPr lang="ko-KR" altLang="en-US" dirty="0"/>
              </a:p>
            </p:txBody>
          </p:sp>
        </p:grpSp>
      </p:grpSp>
      <p:sp>
        <p:nvSpPr>
          <p:cNvPr id="49" name="슬라이드 번호 개체 틀 1">
            <a:extLst>
              <a:ext uri="{FF2B5EF4-FFF2-40B4-BE49-F238E27FC236}">
                <a16:creationId xmlns:a16="http://schemas.microsoft.com/office/drawing/2014/main" id="{89E65E6B-DF35-EB33-E28B-589735D9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35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97EFEF5-F0A9-DC21-D5E8-392F9CD06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206328"/>
              </p:ext>
            </p:extLst>
          </p:nvPr>
        </p:nvGraphicFramePr>
        <p:xfrm>
          <a:off x="428272" y="4166977"/>
          <a:ext cx="1145737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228">
                  <a:extLst>
                    <a:ext uri="{9D8B030D-6E8A-4147-A177-3AD203B41FA5}">
                      <a16:colId xmlns:a16="http://schemas.microsoft.com/office/drawing/2014/main" val="3373783862"/>
                    </a:ext>
                  </a:extLst>
                </a:gridCol>
                <a:gridCol w="5204457">
                  <a:extLst>
                    <a:ext uri="{9D8B030D-6E8A-4147-A177-3AD203B41FA5}">
                      <a16:colId xmlns:a16="http://schemas.microsoft.com/office/drawing/2014/main" val="2411493609"/>
                    </a:ext>
                  </a:extLst>
                </a:gridCol>
                <a:gridCol w="1263751">
                  <a:extLst>
                    <a:ext uri="{9D8B030D-6E8A-4147-A177-3AD203B41FA5}">
                      <a16:colId xmlns:a16="http://schemas.microsoft.com/office/drawing/2014/main" val="2590516080"/>
                    </a:ext>
                  </a:extLst>
                </a:gridCol>
                <a:gridCol w="4464937">
                  <a:extLst>
                    <a:ext uri="{9D8B030D-6E8A-4147-A177-3AD203B41FA5}">
                      <a16:colId xmlns:a16="http://schemas.microsoft.com/office/drawing/2014/main" val="4094359022"/>
                    </a:ext>
                  </a:extLst>
                </a:gridCol>
              </a:tblGrid>
              <a:tr h="139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시작 위치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204408"/>
                  </a:ext>
                </a:extLst>
              </a:tr>
              <a:tr h="139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제한시간 표시기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Image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(0, 0)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27862"/>
                  </a:ext>
                </a:extLst>
              </a:tr>
              <a:tr h="139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방향 표시기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(width/2 – </a:t>
                      </a:r>
                      <a:r>
                        <a:rPr lang="en-US" altLang="ko-KR" sz="1400" dirty="0" err="1"/>
                        <a:t>texture.x</a:t>
                      </a:r>
                      <a:r>
                        <a:rPr lang="en-US" altLang="ko-KR" sz="1400" dirty="0"/>
                        <a:t>/2, 0)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683882"/>
                  </a:ext>
                </a:extLst>
              </a:tr>
              <a:tr h="139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현재 미션 상황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/>
                        <a:t>미션 진행률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Text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(width – </a:t>
                      </a:r>
                      <a:r>
                        <a:rPr lang="en-US" altLang="ko-KR" sz="1400" dirty="0" err="1"/>
                        <a:t>texture.x</a:t>
                      </a:r>
                      <a:r>
                        <a:rPr lang="en-US" altLang="ko-KR" sz="1400" dirty="0"/>
                        <a:t>, 50)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350330"/>
                  </a:ext>
                </a:extLst>
              </a:tr>
              <a:tr h="139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팀원 이름 및 체력 표시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Text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(0, height/2 + </a:t>
                      </a:r>
                      <a:r>
                        <a:rPr lang="en-US" altLang="ko-KR" sz="1400" dirty="0" err="1"/>
                        <a:t>texture.y</a:t>
                      </a:r>
                      <a:r>
                        <a:rPr lang="en-US" altLang="ko-KR" sz="1400" dirty="0"/>
                        <a:t>/2)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677446"/>
                  </a:ext>
                </a:extLst>
              </a:tr>
              <a:tr h="139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채팅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Text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(width – </a:t>
                      </a:r>
                      <a:r>
                        <a:rPr lang="en-US" altLang="ko-KR" sz="1400" dirty="0" err="1"/>
                        <a:t>texture.x</a:t>
                      </a:r>
                      <a:r>
                        <a:rPr lang="en-US" altLang="ko-KR" sz="1400" dirty="0"/>
                        <a:t>, height/2 - </a:t>
                      </a:r>
                      <a:r>
                        <a:rPr lang="en-US" altLang="ko-KR" sz="1400" dirty="0" err="1"/>
                        <a:t>texture.y</a:t>
                      </a:r>
                      <a:r>
                        <a:rPr lang="en-US" altLang="ko-KR" sz="1400" dirty="0"/>
                        <a:t>/2)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281937"/>
                  </a:ext>
                </a:extLst>
              </a:tr>
              <a:tr h="139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총알 수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자신 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(width – </a:t>
                      </a:r>
                      <a:r>
                        <a:rPr lang="en-US" altLang="ko-KR" sz="1400" dirty="0" err="1"/>
                        <a:t>texture.x</a:t>
                      </a:r>
                      <a:r>
                        <a:rPr lang="en-US" altLang="ko-KR" sz="1400" dirty="0"/>
                        <a:t>, height - </a:t>
                      </a:r>
                      <a:r>
                        <a:rPr lang="en-US" altLang="ko-KR" sz="1400" dirty="0" err="1"/>
                        <a:t>texture.y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470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664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076062" y="3255707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7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74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7.1.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7A3FEB-5A3D-C733-B566-655B7CA1B064}"/>
              </a:ext>
            </a:extLst>
          </p:cNvPr>
          <p:cNvSpPr/>
          <p:nvPr/>
        </p:nvSpPr>
        <p:spPr>
          <a:xfrm>
            <a:off x="388039" y="828000"/>
            <a:ext cx="6485201" cy="933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이중화를 통한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HA(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고가용성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각 장애 상황에 대해서 후속조치가 되는 서버를 구현한다</a:t>
            </a:r>
            <a:r>
              <a:rPr kumimoji="0" lang="en-US" altLang="ko-KR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A02BDA8-DC5A-628D-24F8-E45BC5D48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86076"/>
              </p:ext>
            </p:extLst>
          </p:nvPr>
        </p:nvGraphicFramePr>
        <p:xfrm>
          <a:off x="388039" y="1865570"/>
          <a:ext cx="1114525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3837919606"/>
                    </a:ext>
                  </a:extLst>
                </a:gridCol>
                <a:gridCol w="3990803">
                  <a:extLst>
                    <a:ext uri="{9D8B030D-6E8A-4147-A177-3AD203B41FA5}">
                      <a16:colId xmlns:a16="http://schemas.microsoft.com/office/drawing/2014/main" val="1825487979"/>
                    </a:ext>
                  </a:extLst>
                </a:gridCol>
                <a:gridCol w="5073367">
                  <a:extLst>
                    <a:ext uri="{9D8B030D-6E8A-4147-A177-3AD203B41FA5}">
                      <a16:colId xmlns:a16="http://schemas.microsoft.com/office/drawing/2014/main" val="3247090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프로그램 강제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자가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하드웨어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수동 복구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2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60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연결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82513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27CBA53-28A9-9B28-C653-1880BEBAB3CA}"/>
              </a:ext>
            </a:extLst>
          </p:cNvPr>
          <p:cNvSpPr/>
          <p:nvPr/>
        </p:nvSpPr>
        <p:spPr>
          <a:xfrm>
            <a:off x="388040" y="3657601"/>
            <a:ext cx="11145250" cy="2644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서버를 릴레이 서버와 로직 서버로 분리한다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로직 서버는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Active-Standby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구조로 이중화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하나의 서버군은 릴레이 서버 하나와 다수의 로직 서버로 구성되며 이러한 서버군도 이중화하여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SPOF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없도록 한다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주기적으로 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Actiive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서버와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Standby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서버는 서로 상태를 확인하고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서버간의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동기화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서버가 다운되었을 경우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다운된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서버의 장애 이슈 처리와 서버 복구가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F9165A80-2DB1-5474-68FA-D30EAD85F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37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90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7.2.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레이 </a:t>
            </a:r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트레이싱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1FB930-5E2C-2CDA-E015-528CBC2898E0}"/>
              </a:ext>
            </a:extLst>
          </p:cNvPr>
          <p:cNvSpPr/>
          <p:nvPr/>
        </p:nvSpPr>
        <p:spPr>
          <a:xfrm>
            <a:off x="449047" y="858979"/>
            <a:ext cx="11415823" cy="156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내 건물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등 모든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오브젝트에 광선 추적을 통한 실시간 그림자를 적용한다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대상의 굴절과 반사광을 계산하여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래스터라이제이션보다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자연스러운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그래픽을 보인다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움직이는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물체가 건물의 유리나 강가의 물을 지나갈 때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유리나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 표면에 움직이는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물체의 텍스쳐가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입혀진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상태로 비춰지게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249F6-0CD5-63B3-7C3E-958C60A3A6E9}"/>
              </a:ext>
            </a:extLst>
          </p:cNvPr>
          <p:cNvSpPr/>
          <p:nvPr/>
        </p:nvSpPr>
        <p:spPr>
          <a:xfrm>
            <a:off x="388138" y="2926965"/>
            <a:ext cx="11024434" cy="3558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빛을 추적하기 위해 카메라에서 발사된 광선을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광선이라 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광선이 다른 물체에 닿지 않고 광원으로 도달하는 경우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간접광은 없다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 판단하고 계산을 종료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 광원으로 도달하는 중 다른 물체에 닿을 경우 그림자에 가려지거나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반사와 굴절이 되는 과정을 판단하고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그림자에 가려져서 생기는 그림자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반사로 생기는 반사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굴절하는 굴절 광선들을 생성한다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광선들로 계산하여 계산된 광선들이 물체에 부딪힘 없이 광원에 도달할 때까지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재귀적으로 위 과정을 반복한다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89BB7F-E860-AB77-96AA-AEBD18768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38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75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542005" y="325570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8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82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1.1.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DB181A19-8401-EC7D-D19A-97106D83F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838648"/>
              </p:ext>
            </p:extLst>
          </p:nvPr>
        </p:nvGraphicFramePr>
        <p:xfrm>
          <a:off x="808169" y="938511"/>
          <a:ext cx="10821578" cy="253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545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9427033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095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TPS/FPS,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DirectX12, IOCP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 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8753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다른 플레이어들과 함께 제한 시간 안에 적 </a:t>
                      </a:r>
                      <a:r>
                        <a:rPr lang="en-US" altLang="ko-KR" sz="1600" dirty="0"/>
                        <a:t>NPC</a:t>
                      </a:r>
                      <a:r>
                        <a:rPr lang="ko-KR" altLang="en-US" sz="1600" dirty="0"/>
                        <a:t>를 모두 처치하고 거점 지역을 점령하는 멀티 게임이다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997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51BE5E-B090-F84E-1EBA-31B7CAE8BC90}"/>
              </a:ext>
            </a:extLst>
          </p:cNvPr>
          <p:cNvSpPr txBox="1"/>
          <p:nvPr/>
        </p:nvSpPr>
        <p:spPr>
          <a:xfrm>
            <a:off x="388138" y="355821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FD2AF-51B1-6F82-88AD-910C70ADF613}"/>
              </a:ext>
            </a:extLst>
          </p:cNvPr>
          <p:cNvSpPr txBox="1"/>
          <p:nvPr/>
        </p:nvSpPr>
        <p:spPr>
          <a:xfrm>
            <a:off x="808168" y="3927548"/>
            <a:ext cx="84204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제한시간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 안에 모든 적을 처치하고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거점 점령 게이지가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도달하면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클리어되며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 스테이지로 넘어간다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F746C29-1343-9802-E697-2BFE043B4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866876"/>
              </p:ext>
            </p:extLst>
          </p:nvPr>
        </p:nvGraphicFramePr>
        <p:xfrm>
          <a:off x="808168" y="4595055"/>
          <a:ext cx="10821578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032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9013546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dvent Pro"/>
                        </a:rPr>
                        <a:t>Stage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dvent Pro"/>
                        </a:rPr>
                        <a:t> 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dvent Pro"/>
                        </a:rPr>
                        <a:t>1 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공중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+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지상전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모두 처치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점령 게이지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제한 시간 오버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D77D40-B18B-D53C-04FF-7E7C26459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60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5EBAB93-7611-15DA-8503-80C325B2B74F}"/>
              </a:ext>
            </a:extLst>
          </p:cNvPr>
          <p:cNvGrpSpPr/>
          <p:nvPr/>
        </p:nvGrpSpPr>
        <p:grpSpPr>
          <a:xfrm>
            <a:off x="1136970" y="989345"/>
            <a:ext cx="9918060" cy="4797971"/>
            <a:chOff x="1136970" y="1423260"/>
            <a:chExt cx="9918060" cy="479797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6560E4E-9150-1EFB-62E6-18A02F6FFCA2}"/>
                </a:ext>
              </a:extLst>
            </p:cNvPr>
            <p:cNvSpPr/>
            <p:nvPr/>
          </p:nvSpPr>
          <p:spPr>
            <a:xfrm>
              <a:off x="1136970" y="1423260"/>
              <a:ext cx="9918060" cy="479797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6F32F9-C076-0DAD-A48B-74896B3E575A}"/>
                </a:ext>
              </a:extLst>
            </p:cNvPr>
            <p:cNvSpPr txBox="1"/>
            <p:nvPr/>
          </p:nvSpPr>
          <p:spPr>
            <a:xfrm>
              <a:off x="1136970" y="3123239"/>
              <a:ext cx="9918047" cy="14927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08: 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1_ 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부위 별 손상 및 파괴 표시 예시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https://donghwa-kim.github.io/SelectiveSearch.html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13, 18: 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2_ 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사용하는 키보드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마우스 표시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https://dpg.danawa.com/bbs/view?boardSeq=244&amp;listSeq=4044271&amp;past=Y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16, 24: 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3_ 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군인 사진 예시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https://www.pngegg.com/ko/png-tnsuh/download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1FDAC4-B0CF-702F-89F5-9731AA0D7609}"/>
                </a:ext>
              </a:extLst>
            </p:cNvPr>
            <p:cNvSpPr txBox="1"/>
            <p:nvPr/>
          </p:nvSpPr>
          <p:spPr>
            <a:xfrm>
              <a:off x="6095989" y="3738795"/>
              <a:ext cx="4959028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4D49C4D2-657D-F34C-51B2-403C5E422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40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93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  <a:endParaRPr lang="ko-KR" altLang="en-US" sz="4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1.3.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플로우차트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93B3DB-E1FC-3CD0-B197-821F86413AE6}"/>
              </a:ext>
            </a:extLst>
          </p:cNvPr>
          <p:cNvSpPr/>
          <p:nvPr/>
        </p:nvSpPr>
        <p:spPr>
          <a:xfrm>
            <a:off x="1447949" y="962567"/>
            <a:ext cx="1705681" cy="72498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967F55-1F31-F504-42B8-B0EDECB300E3}"/>
              </a:ext>
            </a:extLst>
          </p:cNvPr>
          <p:cNvSpPr/>
          <p:nvPr/>
        </p:nvSpPr>
        <p:spPr>
          <a:xfrm>
            <a:off x="462753" y="4419675"/>
            <a:ext cx="1310402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생성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7899B6-D3BD-C396-260D-B3AF99A37B1C}"/>
              </a:ext>
            </a:extLst>
          </p:cNvPr>
          <p:cNvSpPr/>
          <p:nvPr/>
        </p:nvSpPr>
        <p:spPr>
          <a:xfrm>
            <a:off x="5393541" y="2860473"/>
            <a:ext cx="170046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게임 시작버튼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활성화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46F749-A356-35C3-19EB-ECFA7BE82392}"/>
              </a:ext>
            </a:extLst>
          </p:cNvPr>
          <p:cNvSpPr/>
          <p:nvPr/>
        </p:nvSpPr>
        <p:spPr>
          <a:xfrm>
            <a:off x="5591368" y="3730321"/>
            <a:ext cx="1304807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 </a:t>
            </a: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FACD9F-DF5B-AACD-A0F8-A09D7C7933DE}"/>
              </a:ext>
            </a:extLst>
          </p:cNvPr>
          <p:cNvCxnSpPr>
            <a:cxnSpLocks/>
            <a:stCxn id="3" idx="4"/>
            <a:endCxn id="51" idx="0"/>
          </p:cNvCxnSpPr>
          <p:nvPr/>
        </p:nvCxnSpPr>
        <p:spPr>
          <a:xfrm flipH="1">
            <a:off x="2294260" y="1687556"/>
            <a:ext cx="6530" cy="3477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9F90FEF-AE6E-7BCF-CF6F-38B3F6A85C69}"/>
              </a:ext>
            </a:extLst>
          </p:cNvPr>
          <p:cNvSpPr/>
          <p:nvPr/>
        </p:nvSpPr>
        <p:spPr>
          <a:xfrm>
            <a:off x="1641859" y="2035323"/>
            <a:ext cx="1304801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86" name="다이아몬드 85">
            <a:extLst>
              <a:ext uri="{FF2B5EF4-FFF2-40B4-BE49-F238E27FC236}">
                <a16:creationId xmlns:a16="http://schemas.microsoft.com/office/drawing/2014/main" id="{739A55D0-E864-531E-5E3C-B65593B518C5}"/>
              </a:ext>
            </a:extLst>
          </p:cNvPr>
          <p:cNvSpPr/>
          <p:nvPr/>
        </p:nvSpPr>
        <p:spPr>
          <a:xfrm>
            <a:off x="5323811" y="1927597"/>
            <a:ext cx="1862979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 최대 </a:t>
            </a:r>
            <a:b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인원에 도달했는가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48DC0B0-F4DD-FF99-4168-698F0A66EF99}"/>
              </a:ext>
            </a:extLst>
          </p:cNvPr>
          <p:cNvCxnSpPr>
            <a:cxnSpLocks/>
            <a:stCxn id="86" idx="2"/>
            <a:endCxn id="8" idx="0"/>
          </p:cNvCxnSpPr>
          <p:nvPr/>
        </p:nvCxnSpPr>
        <p:spPr>
          <a:xfrm flipH="1">
            <a:off x="6243771" y="2681859"/>
            <a:ext cx="11530" cy="178614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E55579E-4204-B869-B8FD-ED3C1BFCA09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243771" y="3535176"/>
            <a:ext cx="1" cy="195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D2A9E6F6-EDAE-7926-AE89-2B2AB8FBCC97}"/>
              </a:ext>
            </a:extLst>
          </p:cNvPr>
          <p:cNvSpPr/>
          <p:nvPr/>
        </p:nvSpPr>
        <p:spPr>
          <a:xfrm>
            <a:off x="5173482" y="4591887"/>
            <a:ext cx="2140581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클리어 조건을 만족하는가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738D3EA-4BC5-E7FB-180B-93FF65B7FE5C}"/>
              </a:ext>
            </a:extLst>
          </p:cNvPr>
          <p:cNvCxnSpPr>
            <a:cxnSpLocks/>
            <a:stCxn id="9" idx="2"/>
            <a:endCxn id="129" idx="0"/>
          </p:cNvCxnSpPr>
          <p:nvPr/>
        </p:nvCxnSpPr>
        <p:spPr>
          <a:xfrm>
            <a:off x="6243772" y="4405024"/>
            <a:ext cx="1" cy="1868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664AB996-80C6-B6AC-4637-871DADA9D911}"/>
              </a:ext>
            </a:extLst>
          </p:cNvPr>
          <p:cNvCxnSpPr>
            <a:cxnSpLocks/>
            <a:stCxn id="129" idx="3"/>
            <a:endCxn id="9" idx="3"/>
          </p:cNvCxnSpPr>
          <p:nvPr/>
        </p:nvCxnSpPr>
        <p:spPr>
          <a:xfrm flipH="1" flipV="1">
            <a:off x="6896175" y="4067673"/>
            <a:ext cx="417888" cy="901345"/>
          </a:xfrm>
          <a:prstGeom prst="bentConnector3">
            <a:avLst>
              <a:gd name="adj1" fmla="val -5470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628FCB0-2CAB-4BC7-196D-0C0E2A66A4D2}"/>
              </a:ext>
            </a:extLst>
          </p:cNvPr>
          <p:cNvSpPr/>
          <p:nvPr/>
        </p:nvSpPr>
        <p:spPr>
          <a:xfrm>
            <a:off x="8481341" y="1864213"/>
            <a:ext cx="1839924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후 로딩화면</a:t>
            </a:r>
          </a:p>
        </p:txBody>
      </p:sp>
      <p:sp>
        <p:nvSpPr>
          <p:cNvPr id="169" name="다이아몬드 168">
            <a:extLst>
              <a:ext uri="{FF2B5EF4-FFF2-40B4-BE49-F238E27FC236}">
                <a16:creationId xmlns:a16="http://schemas.microsoft.com/office/drawing/2014/main" id="{A4A996FA-EC35-9DC0-3DF8-F85E8FDBF8C7}"/>
              </a:ext>
            </a:extLst>
          </p:cNvPr>
          <p:cNvSpPr/>
          <p:nvPr/>
        </p:nvSpPr>
        <p:spPr>
          <a:xfrm>
            <a:off x="8331016" y="3050439"/>
            <a:ext cx="2140581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클리어 조건을 만족하는가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E1BFB39C-3E84-C5BC-450C-9B616BD88ECF}"/>
              </a:ext>
            </a:extLst>
          </p:cNvPr>
          <p:cNvCxnSpPr>
            <a:cxnSpLocks/>
            <a:stCxn id="169" idx="2"/>
            <a:endCxn id="189" idx="0"/>
          </p:cNvCxnSpPr>
          <p:nvPr/>
        </p:nvCxnSpPr>
        <p:spPr>
          <a:xfrm flipH="1">
            <a:off x="9401304" y="3804701"/>
            <a:ext cx="3" cy="1061747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43779CB-CC28-7487-F0FE-4D106C517597}"/>
              </a:ext>
            </a:extLst>
          </p:cNvPr>
          <p:cNvSpPr/>
          <p:nvPr/>
        </p:nvSpPr>
        <p:spPr>
          <a:xfrm>
            <a:off x="8359454" y="4866448"/>
            <a:ext cx="208370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결과 출력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유저 데이터 저장</a:t>
            </a: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DFB8C11E-DF87-A837-5711-DD9763341F92}"/>
              </a:ext>
            </a:extLst>
          </p:cNvPr>
          <p:cNvSpPr/>
          <p:nvPr/>
        </p:nvSpPr>
        <p:spPr>
          <a:xfrm>
            <a:off x="10471598" y="5725032"/>
            <a:ext cx="1441980" cy="69728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종료</a:t>
            </a: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EB7762A9-8E42-5E6C-61F9-1037B9911977}"/>
              </a:ext>
            </a:extLst>
          </p:cNvPr>
          <p:cNvCxnSpPr>
            <a:cxnSpLocks/>
            <a:stCxn id="189" idx="2"/>
            <a:endCxn id="200" idx="0"/>
          </p:cNvCxnSpPr>
          <p:nvPr/>
        </p:nvCxnSpPr>
        <p:spPr>
          <a:xfrm>
            <a:off x="9401304" y="5541151"/>
            <a:ext cx="0" cy="1951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E7DED59-232A-B928-1F59-768AC37C6E84}"/>
              </a:ext>
            </a:extLst>
          </p:cNvPr>
          <p:cNvSpPr/>
          <p:nvPr/>
        </p:nvSpPr>
        <p:spPr>
          <a:xfrm>
            <a:off x="8819932" y="5736321"/>
            <a:ext cx="116274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</a:p>
        </p:txBody>
      </p: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F3A4428-923A-EA60-B621-E44B9BBF2CEB}"/>
              </a:ext>
            </a:extLst>
          </p:cNvPr>
          <p:cNvCxnSpPr>
            <a:cxnSpLocks/>
            <a:stCxn id="200" idx="3"/>
            <a:endCxn id="193" idx="2"/>
          </p:cNvCxnSpPr>
          <p:nvPr/>
        </p:nvCxnSpPr>
        <p:spPr>
          <a:xfrm flipV="1">
            <a:off x="9982675" y="6073672"/>
            <a:ext cx="48892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1503AB83-886B-ADAC-6499-199C51B42067}"/>
              </a:ext>
            </a:extLst>
          </p:cNvPr>
          <p:cNvSpPr txBox="1"/>
          <p:nvPr/>
        </p:nvSpPr>
        <p:spPr>
          <a:xfrm>
            <a:off x="5763831" y="2553296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B19BB25-1E47-09BA-FE8F-E8FFD7A9BF40}"/>
              </a:ext>
            </a:extLst>
          </p:cNvPr>
          <p:cNvSpPr txBox="1"/>
          <p:nvPr/>
        </p:nvSpPr>
        <p:spPr>
          <a:xfrm>
            <a:off x="6309526" y="5256013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986C9DD7-0374-CD1D-D14C-F193779F6819}"/>
              </a:ext>
            </a:extLst>
          </p:cNvPr>
          <p:cNvSpPr txBox="1"/>
          <p:nvPr/>
        </p:nvSpPr>
        <p:spPr>
          <a:xfrm>
            <a:off x="8964692" y="374057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13F88339-27EA-B652-F4D6-6E095752BBE0}"/>
              </a:ext>
            </a:extLst>
          </p:cNvPr>
          <p:cNvSpPr txBox="1"/>
          <p:nvPr/>
        </p:nvSpPr>
        <p:spPr>
          <a:xfrm>
            <a:off x="7126577" y="4702964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54178BE-D0BB-A9D0-42D6-59AC61ADDBC4}"/>
              </a:ext>
            </a:extLst>
          </p:cNvPr>
          <p:cNvSpPr/>
          <p:nvPr/>
        </p:nvSpPr>
        <p:spPr>
          <a:xfrm>
            <a:off x="1357173" y="3098846"/>
            <a:ext cx="1862979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 만들기를 눌렀는가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F3497C2-4318-3898-DD44-E69B15A498EE}"/>
              </a:ext>
            </a:extLst>
          </p:cNvPr>
          <p:cNvCxnSpPr>
            <a:cxnSpLocks/>
            <a:stCxn id="51" idx="2"/>
            <a:endCxn id="28" idx="0"/>
          </p:cNvCxnSpPr>
          <p:nvPr/>
        </p:nvCxnSpPr>
        <p:spPr>
          <a:xfrm flipH="1">
            <a:off x="2288663" y="2710026"/>
            <a:ext cx="5597" cy="3888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AE29F3-E6A0-903B-1F82-60EE1B75D2DD}"/>
              </a:ext>
            </a:extLst>
          </p:cNvPr>
          <p:cNvSpPr/>
          <p:nvPr/>
        </p:nvSpPr>
        <p:spPr>
          <a:xfrm>
            <a:off x="2685184" y="4419675"/>
            <a:ext cx="1310402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빠른 시작</a:t>
            </a:r>
            <a:b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매칭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99AB3CA-16D9-5B55-02D9-5FF0C53D80BB}"/>
              </a:ext>
            </a:extLst>
          </p:cNvPr>
          <p:cNvCxnSpPr>
            <a:cxnSpLocks/>
            <a:stCxn id="148" idx="2"/>
            <a:endCxn id="169" idx="0"/>
          </p:cNvCxnSpPr>
          <p:nvPr/>
        </p:nvCxnSpPr>
        <p:spPr>
          <a:xfrm>
            <a:off x="9401303" y="2538916"/>
            <a:ext cx="4" cy="511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A5B567E-3AFA-B87F-036F-20A7CCE38BA1}"/>
              </a:ext>
            </a:extLst>
          </p:cNvPr>
          <p:cNvSpPr/>
          <p:nvPr/>
        </p:nvSpPr>
        <p:spPr>
          <a:xfrm>
            <a:off x="1628447" y="5641808"/>
            <a:ext cx="1310402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입장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539E47E-3E84-115E-6C9F-C8A5362343A2}"/>
              </a:ext>
            </a:extLst>
          </p:cNvPr>
          <p:cNvCxnSpPr>
            <a:cxnSpLocks/>
            <a:stCxn id="28" idx="2"/>
            <a:endCxn id="6" idx="0"/>
          </p:cNvCxnSpPr>
          <p:nvPr/>
        </p:nvCxnSpPr>
        <p:spPr>
          <a:xfrm flipH="1">
            <a:off x="1117954" y="3853108"/>
            <a:ext cx="1170709" cy="566567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25D80C4-8B8B-AD61-86B7-06A62DD41948}"/>
              </a:ext>
            </a:extLst>
          </p:cNvPr>
          <p:cNvSpPr txBox="1"/>
          <p:nvPr/>
        </p:nvSpPr>
        <p:spPr>
          <a:xfrm>
            <a:off x="1146035" y="390404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E0BAA36-3611-A8FF-FC27-772B4505A3E3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2288663" y="3853108"/>
            <a:ext cx="1051722" cy="5665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48E056D-1902-5D2C-C56E-AA0C11A8E17A}"/>
              </a:ext>
            </a:extLst>
          </p:cNvPr>
          <p:cNvSpPr txBox="1"/>
          <p:nvPr/>
        </p:nvSpPr>
        <p:spPr>
          <a:xfrm>
            <a:off x="2946065" y="3958202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48F6E4B-4638-DA7B-982B-4316D28F8C42}"/>
              </a:ext>
            </a:extLst>
          </p:cNvPr>
          <p:cNvCxnSpPr>
            <a:cxnSpLocks/>
            <a:stCxn id="6" idx="2"/>
            <a:endCxn id="40" idx="0"/>
          </p:cNvCxnSpPr>
          <p:nvPr/>
        </p:nvCxnSpPr>
        <p:spPr>
          <a:xfrm>
            <a:off x="1117954" y="5094378"/>
            <a:ext cx="1165694" cy="54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20ACC73-B6C8-01FB-EAD2-54D42A6EB530}"/>
              </a:ext>
            </a:extLst>
          </p:cNvPr>
          <p:cNvCxnSpPr>
            <a:cxnSpLocks/>
            <a:stCxn id="33" idx="2"/>
            <a:endCxn id="40" idx="0"/>
          </p:cNvCxnSpPr>
          <p:nvPr/>
        </p:nvCxnSpPr>
        <p:spPr>
          <a:xfrm flipH="1">
            <a:off x="2283648" y="5094378"/>
            <a:ext cx="1056737" cy="54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3B13377B-03A2-E09D-CBB5-B9F7703E9370}"/>
              </a:ext>
            </a:extLst>
          </p:cNvPr>
          <p:cNvCxnSpPr>
            <a:cxnSpLocks/>
            <a:stCxn id="40" idx="3"/>
            <a:endCxn id="86" idx="0"/>
          </p:cNvCxnSpPr>
          <p:nvPr/>
        </p:nvCxnSpPr>
        <p:spPr>
          <a:xfrm flipV="1">
            <a:off x="2938849" y="1927597"/>
            <a:ext cx="3316452" cy="4051563"/>
          </a:xfrm>
          <a:prstGeom prst="bentConnector4">
            <a:avLst>
              <a:gd name="adj1" fmla="val 48211"/>
              <a:gd name="adj2" fmla="val 116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0169A12-EF7B-1D12-AE2A-E65F6B41B261}"/>
              </a:ext>
            </a:extLst>
          </p:cNvPr>
          <p:cNvCxnSpPr>
            <a:cxnSpLocks/>
            <a:stCxn id="129" idx="2"/>
            <a:endCxn id="148" idx="0"/>
          </p:cNvCxnSpPr>
          <p:nvPr/>
        </p:nvCxnSpPr>
        <p:spPr>
          <a:xfrm rot="5400000" flipH="1" flipV="1">
            <a:off x="6081570" y="2026416"/>
            <a:ext cx="3481936" cy="3157530"/>
          </a:xfrm>
          <a:prstGeom prst="bentConnector5">
            <a:avLst>
              <a:gd name="adj1" fmla="val -6565"/>
              <a:gd name="adj2" fmla="val 52380"/>
              <a:gd name="adj3" fmla="val 106565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D8F7100-6FF0-4ABE-936D-2E82BE341422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4307EA-83A2-F40C-B169-2D6C820E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75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1.4.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플로우차트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179310-2023-4094-AFD4-AAC13619834F}"/>
              </a:ext>
            </a:extLst>
          </p:cNvPr>
          <p:cNvSpPr/>
          <p:nvPr/>
        </p:nvSpPr>
        <p:spPr>
          <a:xfrm>
            <a:off x="299051" y="2183296"/>
            <a:ext cx="1392144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F3359B-72C0-2756-7D92-BD3ED96F350D}"/>
              </a:ext>
            </a:extLst>
          </p:cNvPr>
          <p:cNvSpPr/>
          <p:nvPr/>
        </p:nvSpPr>
        <p:spPr>
          <a:xfrm>
            <a:off x="3613625" y="2183295"/>
            <a:ext cx="139214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 및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 발견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712C685-43B8-C942-733D-ABD3C7FF31B8}"/>
              </a:ext>
            </a:extLst>
          </p:cNvPr>
          <p:cNvCxnSpPr>
            <a:cxnSpLocks/>
            <a:stCxn id="2" idx="3"/>
            <a:endCxn id="29" idx="1"/>
          </p:cNvCxnSpPr>
          <p:nvPr/>
        </p:nvCxnSpPr>
        <p:spPr>
          <a:xfrm>
            <a:off x="1691195" y="2520648"/>
            <a:ext cx="2669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9A83123-DD8A-AE9D-C4EC-3D595A344325}"/>
              </a:ext>
            </a:extLst>
          </p:cNvPr>
          <p:cNvCxnSpPr>
            <a:cxnSpLocks/>
            <a:stCxn id="4" idx="3"/>
            <a:endCxn id="117" idx="1"/>
          </p:cNvCxnSpPr>
          <p:nvPr/>
        </p:nvCxnSpPr>
        <p:spPr>
          <a:xfrm>
            <a:off x="5005768" y="2520647"/>
            <a:ext cx="2669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3B8DDF-999E-7941-55CD-C732223C428C}"/>
              </a:ext>
            </a:extLst>
          </p:cNvPr>
          <p:cNvSpPr/>
          <p:nvPr/>
        </p:nvSpPr>
        <p:spPr>
          <a:xfrm>
            <a:off x="1958150" y="2183296"/>
            <a:ext cx="1392144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스폰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장소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06963FF-2BEB-564E-78B7-403BAC11EF9D}"/>
              </a:ext>
            </a:extLst>
          </p:cNvPr>
          <p:cNvCxnSpPr>
            <a:cxnSpLocks/>
            <a:stCxn id="29" idx="3"/>
            <a:endCxn id="4" idx="1"/>
          </p:cNvCxnSpPr>
          <p:nvPr/>
        </p:nvCxnSpPr>
        <p:spPr>
          <a:xfrm flipV="1">
            <a:off x="3350294" y="2520647"/>
            <a:ext cx="26333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4336E09-8C0E-57B2-44A7-D3CE152AA4CA}"/>
              </a:ext>
            </a:extLst>
          </p:cNvPr>
          <p:cNvSpPr/>
          <p:nvPr/>
        </p:nvSpPr>
        <p:spPr>
          <a:xfrm>
            <a:off x="5272724" y="2183295"/>
            <a:ext cx="139214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에게 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</a:t>
            </a:r>
          </a:p>
        </p:txBody>
      </p:sp>
      <p:cxnSp>
        <p:nvCxnSpPr>
          <p:cNvPr id="399" name="직선 화살표 연결선 398">
            <a:extLst>
              <a:ext uri="{FF2B5EF4-FFF2-40B4-BE49-F238E27FC236}">
                <a16:creationId xmlns:a16="http://schemas.microsoft.com/office/drawing/2014/main" id="{37708446-6F95-7985-631D-7959643B07A1}"/>
              </a:ext>
            </a:extLst>
          </p:cNvPr>
          <p:cNvCxnSpPr>
            <a:cxnSpLocks/>
            <a:stCxn id="117" idx="3"/>
            <a:endCxn id="534" idx="1"/>
          </p:cNvCxnSpPr>
          <p:nvPr/>
        </p:nvCxnSpPr>
        <p:spPr>
          <a:xfrm flipV="1">
            <a:off x="6664867" y="2520646"/>
            <a:ext cx="263330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A25DC150-14DC-64C0-E8A5-38D8398AE87B}"/>
              </a:ext>
            </a:extLst>
          </p:cNvPr>
          <p:cNvSpPr/>
          <p:nvPr/>
        </p:nvSpPr>
        <p:spPr>
          <a:xfrm>
            <a:off x="8582834" y="2183294"/>
            <a:ext cx="1392144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남은 적의 </a:t>
            </a:r>
            <a:b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모두 처치 시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점령 지역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개방</a:t>
            </a:r>
          </a:p>
        </p:txBody>
      </p:sp>
      <p:cxnSp>
        <p:nvCxnSpPr>
          <p:cNvPr id="507" name="직선 화살표 연결선 506">
            <a:extLst>
              <a:ext uri="{FF2B5EF4-FFF2-40B4-BE49-F238E27FC236}">
                <a16:creationId xmlns:a16="http://schemas.microsoft.com/office/drawing/2014/main" id="{F4D1E523-9965-E36C-5ADE-3E08D0C1D519}"/>
              </a:ext>
            </a:extLst>
          </p:cNvPr>
          <p:cNvCxnSpPr>
            <a:cxnSpLocks/>
            <a:stCxn id="534" idx="3"/>
            <a:endCxn id="436" idx="1"/>
          </p:cNvCxnSpPr>
          <p:nvPr/>
        </p:nvCxnSpPr>
        <p:spPr>
          <a:xfrm>
            <a:off x="8320340" y="2520646"/>
            <a:ext cx="2624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F9A4E12F-609E-C8FC-FFFE-934107AB04D4}"/>
              </a:ext>
            </a:extLst>
          </p:cNvPr>
          <p:cNvSpPr/>
          <p:nvPr/>
        </p:nvSpPr>
        <p:spPr>
          <a:xfrm>
            <a:off x="10240253" y="2183294"/>
            <a:ext cx="149287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적 처치 및 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점령율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100%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달성</a:t>
            </a:r>
          </a:p>
        </p:txBody>
      </p:sp>
      <p:cxnSp>
        <p:nvCxnSpPr>
          <p:cNvPr id="511" name="직선 화살표 연결선 510">
            <a:extLst>
              <a:ext uri="{FF2B5EF4-FFF2-40B4-BE49-F238E27FC236}">
                <a16:creationId xmlns:a16="http://schemas.microsoft.com/office/drawing/2014/main" id="{110488B4-06AF-34DE-38E3-886DB8F3B92A}"/>
              </a:ext>
            </a:extLst>
          </p:cNvPr>
          <p:cNvCxnSpPr>
            <a:cxnSpLocks/>
            <a:stCxn id="436" idx="3"/>
            <a:endCxn id="510" idx="1"/>
          </p:cNvCxnSpPr>
          <p:nvPr/>
        </p:nvCxnSpPr>
        <p:spPr>
          <a:xfrm>
            <a:off x="9974978" y="2520646"/>
            <a:ext cx="2652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직선 화살표 연결선 515">
            <a:extLst>
              <a:ext uri="{FF2B5EF4-FFF2-40B4-BE49-F238E27FC236}">
                <a16:creationId xmlns:a16="http://schemas.microsoft.com/office/drawing/2014/main" id="{CEE472B1-10EF-5868-4252-18B6C90979DD}"/>
              </a:ext>
            </a:extLst>
          </p:cNvPr>
          <p:cNvCxnSpPr>
            <a:cxnSpLocks/>
            <a:stCxn id="510" idx="2"/>
            <a:endCxn id="558" idx="0"/>
          </p:cNvCxnSpPr>
          <p:nvPr/>
        </p:nvCxnSpPr>
        <p:spPr>
          <a:xfrm>
            <a:off x="10986688" y="2857997"/>
            <a:ext cx="0" cy="1142004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45B60F67-E382-0CC2-3608-79BE4FD0DDEA}"/>
              </a:ext>
            </a:extLst>
          </p:cNvPr>
          <p:cNvSpPr/>
          <p:nvPr/>
        </p:nvSpPr>
        <p:spPr>
          <a:xfrm>
            <a:off x="6928197" y="2183294"/>
            <a:ext cx="139214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</a:t>
            </a:r>
          </a:p>
        </p:txBody>
      </p:sp>
      <p:sp>
        <p:nvSpPr>
          <p:cNvPr id="558" name="직사각형 557">
            <a:extLst>
              <a:ext uri="{FF2B5EF4-FFF2-40B4-BE49-F238E27FC236}">
                <a16:creationId xmlns:a16="http://schemas.microsoft.com/office/drawing/2014/main" id="{1F7155D6-C67F-283C-14E3-1D62813B4884}"/>
              </a:ext>
            </a:extLst>
          </p:cNvPr>
          <p:cNvSpPr/>
          <p:nvPr/>
        </p:nvSpPr>
        <p:spPr>
          <a:xfrm>
            <a:off x="10290616" y="4000001"/>
            <a:ext cx="1392144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573808-7F25-448A-863C-5CCF4AEEEDCA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8B922ACA-DE9D-E45B-9922-E92DC4A63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6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2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59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EABD9B-CE6F-C1E5-F91F-5C26805E7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4" t="7871" r="69931" b="38774"/>
          <a:stretch/>
        </p:blipFill>
        <p:spPr>
          <a:xfrm>
            <a:off x="7752082" y="396000"/>
            <a:ext cx="785092" cy="1313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513DED-C093-809B-80F1-5FE21BDB1277}"/>
              </a:ext>
            </a:extLst>
          </p:cNvPr>
          <p:cNvSpPr txBox="1"/>
          <p:nvPr/>
        </p:nvSpPr>
        <p:spPr>
          <a:xfrm>
            <a:off x="7752081" y="1707105"/>
            <a:ext cx="316110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&lt;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1&gt;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부위 별 손상 및 파괴 표시 예시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4C351-8E62-8471-5C64-E8D250A89B48}"/>
              </a:ext>
            </a:extLst>
          </p:cNvPr>
          <p:cNvSpPr txBox="1"/>
          <p:nvPr/>
        </p:nvSpPr>
        <p:spPr>
          <a:xfrm>
            <a:off x="756810" y="952624"/>
            <a:ext cx="11435189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헬기는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부위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몸체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이루어져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중 장애물에 충돌하거나 적 헬기에게 피격된 경우 손상된 부위가 표시된다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맞은 부위에 대해서 </a:t>
            </a:r>
            <a:r>
              <a:rPr lang="ko-KR" altLang="en-US" sz="16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파티클이</a:t>
            </a:r>
            <a:r>
              <a:rPr lang="ko-KR" altLang="en-US" sz="1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생성된다</a:t>
            </a:r>
            <a:r>
              <a:rPr lang="en-US" altLang="ko-KR" sz="1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프로펠러나 몸체가 파괴되거나 각 부위의 내구도가 하나라도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되면 사망하고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뒤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지역에서 부활한다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머리가 파괴되면 조준점이 사라지고 꼬리가 파괴되면 이동 속도가 감소하고 기체가 좌우로 더 흔들린다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플레이어가 사망 상태가 되면 게임이 오버된다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F4C40C3-CE5B-88B0-4B78-A95C20BF1DB4}"/>
              </a:ext>
            </a:extLst>
          </p:cNvPr>
          <p:cNvSpPr/>
          <p:nvPr/>
        </p:nvSpPr>
        <p:spPr>
          <a:xfrm>
            <a:off x="477700" y="3426002"/>
            <a:ext cx="1229201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별 내구도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17F76EC-FEB5-2481-9CA9-2E149854F0B3}"/>
              </a:ext>
            </a:extLst>
          </p:cNvPr>
          <p:cNvSpPr/>
          <p:nvPr/>
        </p:nvSpPr>
        <p:spPr>
          <a:xfrm>
            <a:off x="186744" y="4718697"/>
            <a:ext cx="1811114" cy="806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별로 내구도 감소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25527F7-DD08-1CA7-4A2E-7F1082DB9C55}"/>
              </a:ext>
            </a:extLst>
          </p:cNvPr>
          <p:cNvSpPr/>
          <p:nvPr/>
        </p:nvSpPr>
        <p:spPr>
          <a:xfrm>
            <a:off x="2909055" y="5957224"/>
            <a:ext cx="1811114" cy="847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C4BE448-A4B1-351D-E32C-1B9DF31F3AB4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1092301" y="4506002"/>
            <a:ext cx="0" cy="21269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22CD245D-E52E-273F-CA66-9311C940CC28}"/>
              </a:ext>
            </a:extLst>
          </p:cNvPr>
          <p:cNvSpPr/>
          <p:nvPr/>
        </p:nvSpPr>
        <p:spPr>
          <a:xfrm>
            <a:off x="2909056" y="4146766"/>
            <a:ext cx="1811113" cy="839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감소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2801BC7-1460-D33D-3900-672D2274977E}"/>
              </a:ext>
            </a:extLst>
          </p:cNvPr>
          <p:cNvSpPr/>
          <p:nvPr/>
        </p:nvSpPr>
        <p:spPr>
          <a:xfrm>
            <a:off x="2909055" y="3241537"/>
            <a:ext cx="1811114" cy="839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1FFD5B-5958-C0C0-CCA5-D9CF3C43CD7F}"/>
              </a:ext>
            </a:extLst>
          </p:cNvPr>
          <p:cNvSpPr/>
          <p:nvPr/>
        </p:nvSpPr>
        <p:spPr>
          <a:xfrm>
            <a:off x="2909055" y="5051995"/>
            <a:ext cx="1811114" cy="839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몸통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A74DCC8-E0F1-F793-0818-5958B0A90DB5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 flipV="1">
            <a:off x="1997858" y="3661175"/>
            <a:ext cx="911197" cy="146053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452E8ED-975F-5DE6-69D5-4C6A44050854}"/>
              </a:ext>
            </a:extLst>
          </p:cNvPr>
          <p:cNvSpPr/>
          <p:nvPr/>
        </p:nvSpPr>
        <p:spPr>
          <a:xfrm>
            <a:off x="8210082" y="4609593"/>
            <a:ext cx="2116067" cy="884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내구도가 하나라도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B83657C-476A-6EF3-9D7F-6E82EB007AF5}"/>
              </a:ext>
            </a:extLst>
          </p:cNvPr>
          <p:cNvSpPr/>
          <p:nvPr/>
        </p:nvSpPr>
        <p:spPr>
          <a:xfrm>
            <a:off x="5759680" y="4749115"/>
            <a:ext cx="1992401" cy="60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내구도 수치 별 효과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3F47F57-6B2C-7911-BC7E-4F7C9BC86AB7}"/>
              </a:ext>
            </a:extLst>
          </p:cNvPr>
          <p:cNvSpPr/>
          <p:nvPr/>
        </p:nvSpPr>
        <p:spPr>
          <a:xfrm>
            <a:off x="10784150" y="4773298"/>
            <a:ext cx="1221106" cy="523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1834F5C-8CAC-6B77-ACE8-7D72BA4BFA35}"/>
              </a:ext>
            </a:extLst>
          </p:cNvPr>
          <p:cNvCxnSpPr>
            <a:cxnSpLocks/>
            <a:stCxn id="78" idx="6"/>
            <a:endCxn id="124" idx="2"/>
          </p:cNvCxnSpPr>
          <p:nvPr/>
        </p:nvCxnSpPr>
        <p:spPr>
          <a:xfrm flipV="1">
            <a:off x="10326149" y="5034984"/>
            <a:ext cx="458001" cy="1701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9A08E88-6714-FE4A-1C72-2D4A6784AB05}"/>
              </a:ext>
            </a:extLst>
          </p:cNvPr>
          <p:cNvCxnSpPr>
            <a:cxnSpLocks/>
            <a:stCxn id="7" idx="6"/>
            <a:endCxn id="29" idx="2"/>
          </p:cNvCxnSpPr>
          <p:nvPr/>
        </p:nvCxnSpPr>
        <p:spPr>
          <a:xfrm flipV="1">
            <a:off x="1997858" y="4566404"/>
            <a:ext cx="911198" cy="555302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1EF433E-1025-1008-F2FD-68B4B0CA7E22}"/>
              </a:ext>
            </a:extLst>
          </p:cNvPr>
          <p:cNvCxnSpPr>
            <a:cxnSpLocks/>
            <a:stCxn id="7" idx="6"/>
            <a:endCxn id="31" idx="2"/>
          </p:cNvCxnSpPr>
          <p:nvPr/>
        </p:nvCxnSpPr>
        <p:spPr>
          <a:xfrm>
            <a:off x="1997858" y="5121706"/>
            <a:ext cx="911197" cy="349927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8E2084B-3BEF-4BC5-AEBA-1E9CF66AE9F7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1997858" y="5121706"/>
            <a:ext cx="911197" cy="125902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87DD2A7-9E6F-CB54-F0F0-B240175DDD41}"/>
              </a:ext>
            </a:extLst>
          </p:cNvPr>
          <p:cNvCxnSpPr>
            <a:cxnSpLocks/>
            <a:stCxn id="30" idx="6"/>
            <a:endCxn id="85" idx="2"/>
          </p:cNvCxnSpPr>
          <p:nvPr/>
        </p:nvCxnSpPr>
        <p:spPr>
          <a:xfrm>
            <a:off x="4720169" y="3661175"/>
            <a:ext cx="1039511" cy="139082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95018B0-04E8-0A20-9FC2-8A94D7317A40}"/>
              </a:ext>
            </a:extLst>
          </p:cNvPr>
          <p:cNvCxnSpPr>
            <a:cxnSpLocks/>
            <a:stCxn id="29" idx="6"/>
            <a:endCxn id="85" idx="2"/>
          </p:cNvCxnSpPr>
          <p:nvPr/>
        </p:nvCxnSpPr>
        <p:spPr>
          <a:xfrm>
            <a:off x="4720169" y="4566404"/>
            <a:ext cx="1039511" cy="48559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7609FF2-8914-3FC3-B1EC-C565CF288EEA}"/>
              </a:ext>
            </a:extLst>
          </p:cNvPr>
          <p:cNvCxnSpPr>
            <a:cxnSpLocks/>
            <a:stCxn id="31" idx="6"/>
            <a:endCxn id="85" idx="2"/>
          </p:cNvCxnSpPr>
          <p:nvPr/>
        </p:nvCxnSpPr>
        <p:spPr>
          <a:xfrm flipV="1">
            <a:off x="4720169" y="5051995"/>
            <a:ext cx="1039511" cy="419638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A03B3F5-477E-2615-A89E-77C35445F985}"/>
              </a:ext>
            </a:extLst>
          </p:cNvPr>
          <p:cNvCxnSpPr>
            <a:cxnSpLocks/>
            <a:stCxn id="8" idx="6"/>
            <a:endCxn id="85" idx="2"/>
          </p:cNvCxnSpPr>
          <p:nvPr/>
        </p:nvCxnSpPr>
        <p:spPr>
          <a:xfrm flipV="1">
            <a:off x="4720169" y="5051995"/>
            <a:ext cx="1039511" cy="1328736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A67FE56E-AFD8-5AF5-9F84-33585ED15DF2}"/>
              </a:ext>
            </a:extLst>
          </p:cNvPr>
          <p:cNvCxnSpPr>
            <a:cxnSpLocks/>
            <a:stCxn id="85" idx="6"/>
            <a:endCxn id="78" idx="2"/>
          </p:cNvCxnSpPr>
          <p:nvPr/>
        </p:nvCxnSpPr>
        <p:spPr>
          <a:xfrm>
            <a:off x="7752081" y="5051995"/>
            <a:ext cx="458001" cy="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9DAA731B-B4DB-39B5-E0C9-C572B47D2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481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54E9A-969F-174A-54C0-6620D793B99D}"/>
              </a:ext>
            </a:extLst>
          </p:cNvPr>
          <p:cNvSpPr txBox="1"/>
          <p:nvPr/>
        </p:nvSpPr>
        <p:spPr>
          <a:xfrm>
            <a:off x="388138" y="4453147"/>
            <a:ext cx="11552532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착륙 상태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정지 상태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프로펠러만 움직임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상태 총알 발사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 공격에 적중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자신의 내구도가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B103766-37A9-1360-E9CF-74ABEF5F3E31}"/>
              </a:ext>
            </a:extLst>
          </p:cNvPr>
          <p:cNvCxnSpPr>
            <a:cxnSpLocks/>
          </p:cNvCxnSpPr>
          <p:nvPr/>
        </p:nvCxnSpPr>
        <p:spPr>
          <a:xfrm>
            <a:off x="1384133" y="1727609"/>
            <a:ext cx="2111421" cy="4384"/>
          </a:xfrm>
          <a:prstGeom prst="straightConnector1">
            <a:avLst/>
          </a:prstGeom>
          <a:ln w="2857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20D04F3-25A7-41C0-9033-D8D3AD81F1C2}"/>
              </a:ext>
            </a:extLst>
          </p:cNvPr>
          <p:cNvCxnSpPr>
            <a:cxnSpLocks/>
          </p:cNvCxnSpPr>
          <p:nvPr/>
        </p:nvCxnSpPr>
        <p:spPr>
          <a:xfrm flipH="1">
            <a:off x="1402672" y="2057400"/>
            <a:ext cx="2344677" cy="0"/>
          </a:xfrm>
          <a:prstGeom prst="straightConnector1">
            <a:avLst/>
          </a:prstGeom>
          <a:ln w="28575">
            <a:solidFill>
              <a:srgbClr val="FFC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3293014-F0C0-56FC-EE0C-BF8F21693E33}"/>
              </a:ext>
            </a:extLst>
          </p:cNvPr>
          <p:cNvSpPr txBox="1"/>
          <p:nvPr/>
        </p:nvSpPr>
        <p:spPr>
          <a:xfrm>
            <a:off x="1555224" y="1326842"/>
            <a:ext cx="17101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방향키 입력</a:t>
            </a: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D14DB03C-1BCE-D8E5-154E-6B5571742D27}"/>
              </a:ext>
            </a:extLst>
          </p:cNvPr>
          <p:cNvGrpSpPr/>
          <p:nvPr/>
        </p:nvGrpSpPr>
        <p:grpSpPr>
          <a:xfrm rot="2158392">
            <a:off x="4036946" y="2340436"/>
            <a:ext cx="2306838" cy="1246518"/>
            <a:chOff x="4269218" y="1502310"/>
            <a:chExt cx="2306838" cy="124651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3E45C49-46A4-4CB2-7018-5B311B7EB478}"/>
                </a:ext>
              </a:extLst>
            </p:cNvPr>
            <p:cNvSpPr txBox="1"/>
            <p:nvPr/>
          </p:nvSpPr>
          <p:spPr>
            <a:xfrm rot="688048">
              <a:off x="4269218" y="1791001"/>
              <a:ext cx="230683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610CA222-607D-E324-7A5D-B7E8F66A88FD}"/>
                </a:ext>
              </a:extLst>
            </p:cNvPr>
            <p:cNvCxnSpPr>
              <a:cxnSpLocks/>
              <a:stCxn id="8" idx="5"/>
              <a:endCxn id="12" idx="1"/>
            </p:cNvCxnSpPr>
            <p:nvPr/>
          </p:nvCxnSpPr>
          <p:spPr>
            <a:xfrm rot="19441608">
              <a:off x="4817848" y="1502310"/>
              <a:ext cx="1137291" cy="1246518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3D47A1A3-2839-947A-19E4-253F2EDD2CFB}"/>
              </a:ext>
            </a:extLst>
          </p:cNvPr>
          <p:cNvGrpSpPr/>
          <p:nvPr/>
        </p:nvGrpSpPr>
        <p:grpSpPr>
          <a:xfrm>
            <a:off x="4626917" y="1405425"/>
            <a:ext cx="2790697" cy="338554"/>
            <a:chOff x="4413961" y="2052200"/>
            <a:chExt cx="2163319" cy="338554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C4AC9D29-8468-F5D3-8F4C-C0BFFE31E6B4}"/>
                </a:ext>
              </a:extLst>
            </p:cNvPr>
            <p:cNvCxnSpPr>
              <a:cxnSpLocks/>
            </p:cNvCxnSpPr>
            <p:nvPr/>
          </p:nvCxnSpPr>
          <p:spPr>
            <a:xfrm>
              <a:off x="4413961" y="2359068"/>
              <a:ext cx="2163319" cy="1652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E5C431-0C58-C492-F828-B186F37C70FC}"/>
                </a:ext>
              </a:extLst>
            </p:cNvPr>
            <p:cNvSpPr txBox="1"/>
            <p:nvPr/>
          </p:nvSpPr>
          <p:spPr>
            <a:xfrm>
              <a:off x="4501165" y="2052200"/>
              <a:ext cx="198559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마우스 좌클릭 입력</a:t>
              </a:r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D72E102-AAF1-E920-E3F0-546AABFF3AA2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 flipV="1">
            <a:off x="6651598" y="1896049"/>
            <a:ext cx="3445178" cy="2051512"/>
          </a:xfrm>
          <a:prstGeom prst="straightConnector1">
            <a:avLst/>
          </a:prstGeom>
          <a:ln w="28575">
            <a:solidFill>
              <a:srgbClr val="7F7F7F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D54E31-5051-5192-5FF7-4452C058A7AE}"/>
              </a:ext>
            </a:extLst>
          </p:cNvPr>
          <p:cNvSpPr txBox="1"/>
          <p:nvPr/>
        </p:nvSpPr>
        <p:spPr>
          <a:xfrm rot="19705449">
            <a:off x="7816719" y="2800422"/>
            <a:ext cx="17101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B77F7B8-A0BC-A0D1-150B-B5EFA0BCC6E2}"/>
              </a:ext>
            </a:extLst>
          </p:cNvPr>
          <p:cNvSpPr/>
          <p:nvPr/>
        </p:nvSpPr>
        <p:spPr>
          <a:xfrm>
            <a:off x="388138" y="1356049"/>
            <a:ext cx="1080000" cy="10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착륙 상태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2E4B1C-4BCC-9591-2DB6-F65A65F8385B}"/>
              </a:ext>
            </a:extLst>
          </p:cNvPr>
          <p:cNvSpPr/>
          <p:nvPr/>
        </p:nvSpPr>
        <p:spPr>
          <a:xfrm>
            <a:off x="3474008" y="1297616"/>
            <a:ext cx="1310358" cy="119686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비행상태 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대기상태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9E72316-E39F-1859-EABB-63F0BCBC7953}"/>
              </a:ext>
            </a:extLst>
          </p:cNvPr>
          <p:cNvSpPr/>
          <p:nvPr/>
        </p:nvSpPr>
        <p:spPr>
          <a:xfrm>
            <a:off x="10096776" y="1356049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A8CD992-BF4C-A3FA-DDA5-5F5CC3A8B9DF}"/>
              </a:ext>
            </a:extLst>
          </p:cNvPr>
          <p:cNvSpPr txBox="1"/>
          <p:nvPr/>
        </p:nvSpPr>
        <p:spPr>
          <a:xfrm>
            <a:off x="1566605" y="2057400"/>
            <a:ext cx="17101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착륙키 입력</a:t>
            </a: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E8515BC0-5422-6A64-F642-25E152A1237C}"/>
              </a:ext>
            </a:extLst>
          </p:cNvPr>
          <p:cNvGrpSpPr/>
          <p:nvPr/>
        </p:nvGrpSpPr>
        <p:grpSpPr>
          <a:xfrm rot="2168840">
            <a:off x="3992443" y="2492386"/>
            <a:ext cx="1710159" cy="1453079"/>
            <a:chOff x="4300375" y="1718996"/>
            <a:chExt cx="1710159" cy="1453079"/>
          </a:xfrm>
        </p:grpSpPr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2C207DBA-9D64-15A1-C448-7AAF7B515133}"/>
                </a:ext>
              </a:extLst>
            </p:cNvPr>
            <p:cNvCxnSpPr>
              <a:cxnSpLocks/>
              <a:stCxn id="12" idx="2"/>
              <a:endCxn id="8" idx="4"/>
            </p:cNvCxnSpPr>
            <p:nvPr/>
          </p:nvCxnSpPr>
          <p:spPr>
            <a:xfrm rot="19431160" flipH="1" flipV="1">
              <a:off x="4437803" y="1718996"/>
              <a:ext cx="1442411" cy="1453079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8BD58EB-9BFA-0D49-04B8-1EC2CB606978}"/>
                </a:ext>
              </a:extLst>
            </p:cNvPr>
            <p:cNvSpPr txBox="1"/>
            <p:nvPr/>
          </p:nvSpPr>
          <p:spPr>
            <a:xfrm rot="636101">
              <a:off x="4300375" y="2428763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FD3504C-1371-A685-0CB0-1FAA40225809}"/>
              </a:ext>
            </a:extLst>
          </p:cNvPr>
          <p:cNvGrpSpPr/>
          <p:nvPr/>
        </p:nvGrpSpPr>
        <p:grpSpPr>
          <a:xfrm>
            <a:off x="4600413" y="2047346"/>
            <a:ext cx="2817201" cy="364222"/>
            <a:chOff x="3549095" y="2597569"/>
            <a:chExt cx="2150129" cy="364222"/>
          </a:xfrm>
        </p:grpSpPr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6FA40CB8-CE20-6949-E066-1CE43F5DB1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49095" y="2597569"/>
              <a:ext cx="2150129" cy="3501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BAA40EC-1B69-2B33-9EB3-23F278821578}"/>
                </a:ext>
              </a:extLst>
            </p:cNvPr>
            <p:cNvSpPr txBox="1"/>
            <p:nvPr/>
          </p:nvSpPr>
          <p:spPr>
            <a:xfrm>
              <a:off x="3800518" y="2623237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E72ED5F4-ED5E-482E-5251-D701B74A97A4}"/>
              </a:ext>
            </a:extLst>
          </p:cNvPr>
          <p:cNvGrpSpPr/>
          <p:nvPr/>
        </p:nvGrpSpPr>
        <p:grpSpPr>
          <a:xfrm rot="18477302">
            <a:off x="5938669" y="2162151"/>
            <a:ext cx="1710159" cy="1375484"/>
            <a:chOff x="4155117" y="-1809195"/>
            <a:chExt cx="1710159" cy="1375484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E101897-F895-F991-F85A-7B16F8A4061A}"/>
                </a:ext>
              </a:extLst>
            </p:cNvPr>
            <p:cNvSpPr txBox="1"/>
            <p:nvPr/>
          </p:nvSpPr>
          <p:spPr>
            <a:xfrm rot="735223">
              <a:off x="4155117" y="-1465912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B3CB16B7-5ED6-13D2-2CA0-7629AF5ACF8C}"/>
                </a:ext>
              </a:extLst>
            </p:cNvPr>
            <p:cNvCxnSpPr>
              <a:cxnSpLocks/>
              <a:stCxn id="11" idx="3"/>
              <a:endCxn id="12" idx="0"/>
            </p:cNvCxnSpPr>
            <p:nvPr/>
          </p:nvCxnSpPr>
          <p:spPr>
            <a:xfrm rot="3122698" flipH="1">
              <a:off x="4331546" y="-1686290"/>
              <a:ext cx="1375484" cy="112967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B3597968-7762-F135-5B8B-ED2133828C7B}"/>
              </a:ext>
            </a:extLst>
          </p:cNvPr>
          <p:cNvGrpSpPr/>
          <p:nvPr/>
        </p:nvGrpSpPr>
        <p:grpSpPr>
          <a:xfrm>
            <a:off x="6352447" y="2436049"/>
            <a:ext cx="1985592" cy="1129674"/>
            <a:chOff x="2579222" y="1135976"/>
            <a:chExt cx="1985592" cy="1129674"/>
          </a:xfrm>
        </p:grpSpPr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AE9754BF-6FB0-ED2B-8F4D-34EF3EFCC12E}"/>
                </a:ext>
              </a:extLst>
            </p:cNvPr>
            <p:cNvCxnSpPr>
              <a:cxnSpLocks/>
              <a:stCxn id="12" idx="7"/>
              <a:endCxn id="11" idx="4"/>
            </p:cNvCxnSpPr>
            <p:nvPr/>
          </p:nvCxnSpPr>
          <p:spPr>
            <a:xfrm flipV="1">
              <a:off x="2720211" y="1135976"/>
              <a:ext cx="1375484" cy="11296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30FF726-56F4-9282-BDB9-93A2C40EF48D}"/>
                </a:ext>
              </a:extLst>
            </p:cNvPr>
            <p:cNvSpPr txBox="1"/>
            <p:nvPr/>
          </p:nvSpPr>
          <p:spPr>
            <a:xfrm rot="19172251">
              <a:off x="2579222" y="1637628"/>
              <a:ext cx="198559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마우스 좌클릭 입력</a:t>
              </a:r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6E1B9086-E13F-5F5E-75DA-792089A7F849}"/>
              </a:ext>
            </a:extLst>
          </p:cNvPr>
          <p:cNvSpPr/>
          <p:nvPr/>
        </p:nvSpPr>
        <p:spPr>
          <a:xfrm>
            <a:off x="7328920" y="1356049"/>
            <a:ext cx="1080000" cy="10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0BA2E4A-69CC-8B99-3C1E-C18575D67AD6}"/>
              </a:ext>
            </a:extLst>
          </p:cNvPr>
          <p:cNvSpPr/>
          <p:nvPr/>
        </p:nvSpPr>
        <p:spPr>
          <a:xfrm>
            <a:off x="5571598" y="3407561"/>
            <a:ext cx="1080000" cy="1080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A5EF1AE-72F8-BF18-0AF5-DB52A083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98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7838</TotalTime>
  <Words>3650</Words>
  <Application>Microsoft Office PowerPoint</Application>
  <PresentationFormat>와이드스크린</PresentationFormat>
  <Paragraphs>708</Paragraphs>
  <Slides>41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나눔스퀘어 Bold</vt:lpstr>
      <vt:lpstr>나눔스퀘어</vt:lpstr>
      <vt:lpstr>Arial</vt:lpstr>
      <vt:lpstr>Cambria Math</vt:lpstr>
      <vt:lpstr>Abadi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세철 이</cp:lastModifiedBy>
  <cp:revision>206</cp:revision>
  <dcterms:created xsi:type="dcterms:W3CDTF">2021-02-14T00:18:03Z</dcterms:created>
  <dcterms:modified xsi:type="dcterms:W3CDTF">2023-10-17T13:00:24Z</dcterms:modified>
</cp:coreProperties>
</file>